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9" r:id="rId5"/>
    <p:sldId id="261" r:id="rId6"/>
    <p:sldId id="405" r:id="rId7"/>
    <p:sldId id="406" r:id="rId8"/>
    <p:sldId id="265" r:id="rId9"/>
    <p:sldId id="268" r:id="rId10"/>
    <p:sldId id="298" r:id="rId11"/>
    <p:sldId id="299" r:id="rId12"/>
    <p:sldId id="408" r:id="rId13"/>
    <p:sldId id="273" r:id="rId14"/>
    <p:sldId id="276" r:id="rId15"/>
    <p:sldId id="304" r:id="rId16"/>
    <p:sldId id="305" r:id="rId17"/>
    <p:sldId id="308" r:id="rId18"/>
    <p:sldId id="306" r:id="rId19"/>
    <p:sldId id="307" r:id="rId20"/>
    <p:sldId id="309" r:id="rId21"/>
    <p:sldId id="310" r:id="rId22"/>
    <p:sldId id="314" r:id="rId23"/>
    <p:sldId id="291" r:id="rId24"/>
    <p:sldId id="289" r:id="rId25"/>
    <p:sldId id="292" r:id="rId26"/>
    <p:sldId id="288" r:id="rId27"/>
    <p:sldId id="315" r:id="rId28"/>
    <p:sldId id="316" r:id="rId29"/>
    <p:sldId id="317" r:id="rId30"/>
    <p:sldId id="285" r:id="rId31"/>
    <p:sldId id="409" r:id="rId32"/>
    <p:sldId id="412" r:id="rId33"/>
    <p:sldId id="411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334" r:id="rId42"/>
    <p:sldId id="335" r:id="rId43"/>
    <p:sldId id="336" r:id="rId44"/>
    <p:sldId id="337" r:id="rId45"/>
    <p:sldId id="338" r:id="rId46"/>
    <p:sldId id="393" r:id="rId47"/>
    <p:sldId id="400" r:id="rId48"/>
    <p:sldId id="401" r:id="rId49"/>
    <p:sldId id="402" r:id="rId50"/>
    <p:sldId id="403" r:id="rId51"/>
    <p:sldId id="404" r:id="rId5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A8"/>
    <a:srgbClr val="FE4C61"/>
    <a:srgbClr val="FF00FF"/>
    <a:srgbClr val="32CE08"/>
    <a:srgbClr val="333333"/>
    <a:srgbClr val="33ABB5"/>
    <a:srgbClr val="FCA28A"/>
    <a:srgbClr val="F8EDCA"/>
    <a:srgbClr val="E8D285"/>
    <a:srgbClr val="ACB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8" autoAdjust="0"/>
    <p:restoredTop sz="94658"/>
  </p:normalViewPr>
  <p:slideViewPr>
    <p:cSldViewPr snapToGrid="0">
      <p:cViewPr varScale="1">
        <p:scale>
          <a:sx n="96" d="100"/>
          <a:sy n="96" d="100"/>
        </p:scale>
        <p:origin x="18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D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08EFA4-479B-4D31-7845-DD6826F2D2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63" r="10784" b="7869"/>
          <a:stretch>
            <a:fillRect/>
          </a:stretch>
        </p:blipFill>
        <p:spPr>
          <a:xfrm>
            <a:off x="8626" y="822243"/>
            <a:ext cx="12192000" cy="60230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00" y="12700"/>
            <a:ext cx="6726664" cy="1898978"/>
          </a:xfrm>
          <a:prstGeom prst="rect">
            <a:avLst/>
          </a:prstGeom>
        </p:spPr>
      </p:pic>
      <p:pic>
        <p:nvPicPr>
          <p:cNvPr id="20" name="Billede 19" descr="Et billede, der indeholder Ansigt, person, tøj, smil&#10;&#10;AI-genereret indhold kan være ukorrekt.">
            <a:extLst>
              <a:ext uri="{FF2B5EF4-FFF2-40B4-BE49-F238E27FC236}">
                <a16:creationId xmlns:a16="http://schemas.microsoft.com/office/drawing/2014/main" id="{26A101E9-9A2E-FBB3-236D-AD0BDC6E71A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62914" y="1537108"/>
            <a:ext cx="6866364" cy="4650560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FE551D65-08B1-B068-5C1E-9AC9E0FFE9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6" y="1986557"/>
            <a:ext cx="6227026" cy="1577731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rgbClr val="0038A8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Titel på præsentation</a:t>
            </a:r>
          </a:p>
        </p:txBody>
      </p:sp>
      <p:sp>
        <p:nvSpPr>
          <p:cNvPr id="26" name="Undertitel 2">
            <a:extLst>
              <a:ext uri="{FF2B5EF4-FFF2-40B4-BE49-F238E27FC236}">
                <a16:creationId xmlns:a16="http://schemas.microsoft.com/office/drawing/2014/main" id="{E2506E13-D7ED-7984-CA48-CF124EA9B7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3719484"/>
            <a:ext cx="6227026" cy="1583301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rgbClr val="0038A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Undertitel</a:t>
            </a:r>
          </a:p>
        </p:txBody>
      </p:sp>
    </p:spTree>
    <p:extLst>
      <p:ext uri="{BB962C8B-B14F-4D97-AF65-F5344CB8AC3E}">
        <p14:creationId xmlns:p14="http://schemas.microsoft.com/office/powerpoint/2010/main" val="202744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93C3D2-1B74-6A38-36B5-F43D43789E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2B88C3F-4A61-8932-D2BA-702E8FD96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5" y="1446829"/>
            <a:ext cx="11129227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8" name="Undertitel 2">
            <a:extLst>
              <a:ext uri="{FF2B5EF4-FFF2-40B4-BE49-F238E27FC236}">
                <a16:creationId xmlns:a16="http://schemas.microsoft.com/office/drawing/2014/main" id="{1E5B12BE-A561-C449-3A1A-F22911232B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2292353"/>
            <a:ext cx="11129228" cy="365206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297339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D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3538FE-B93F-C646-3B9F-5AD39F7240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63" r="10784" b="7869"/>
          <a:stretch>
            <a:fillRect/>
          </a:stretch>
        </p:blipFill>
        <p:spPr>
          <a:xfrm>
            <a:off x="8626" y="822243"/>
            <a:ext cx="12192000" cy="60230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4300" y="5944421"/>
            <a:ext cx="3168650" cy="89452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15FBE8F-A0E7-85B7-5D28-6EA4A1EE4B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5" y="1446829"/>
            <a:ext cx="11129227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rgbClr val="0038A8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1E50DD4C-B05A-9D9C-1298-100FEAD63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2292353"/>
            <a:ext cx="11129228" cy="365206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0038A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907838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F51EEB6-41C0-710B-7DFA-A7C927B29C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95" r="10571" b="7134"/>
          <a:stretch>
            <a:fillRect/>
          </a:stretch>
        </p:blipFill>
        <p:spPr>
          <a:xfrm>
            <a:off x="0" y="822243"/>
            <a:ext cx="12192000" cy="60230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80D6254-DC4C-39CE-B202-72CB32B979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04301" y="5944421"/>
            <a:ext cx="3168648" cy="89452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14E8521-03E1-593B-5C06-3DA8FBF46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5" y="1446829"/>
            <a:ext cx="11129227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E1A258F4-A5CD-AD6F-159D-AC3833529B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2292353"/>
            <a:ext cx="11129228" cy="365206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903347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B50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065462-2700-C776-9398-3E67C1773D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63" r="10784" b="7869"/>
          <a:stretch>
            <a:fillRect/>
          </a:stretch>
        </p:blipFill>
        <p:spPr>
          <a:xfrm>
            <a:off x="0" y="822243"/>
            <a:ext cx="12192000" cy="60230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8184824-74E1-D79E-D7CD-20B5D122AB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04303" y="5944421"/>
            <a:ext cx="3168644" cy="89452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7CD6CC98-4342-2A78-E6D8-1E48F96589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5" y="1446829"/>
            <a:ext cx="11129227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rgbClr val="333333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66F3C40A-BB16-426A-716B-B190F83881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2292353"/>
            <a:ext cx="11129228" cy="365206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46545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4C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AAD11E-852B-1306-B807-4514E9A6B6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26" t="-1" r="10861" b="7860"/>
          <a:stretch>
            <a:fillRect/>
          </a:stretch>
        </p:blipFill>
        <p:spPr>
          <a:xfrm>
            <a:off x="-1" y="810033"/>
            <a:ext cx="12192001" cy="603526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FA6A5F6-D103-566B-25C0-F47D08D898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04301" y="5944421"/>
            <a:ext cx="3168648" cy="89452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D9D4E9AD-DD0C-95AC-716A-66462C07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5" y="1446829"/>
            <a:ext cx="11129227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8" name="Undertitel 2">
            <a:extLst>
              <a:ext uri="{FF2B5EF4-FFF2-40B4-BE49-F238E27FC236}">
                <a16:creationId xmlns:a16="http://schemas.microsoft.com/office/drawing/2014/main" id="{BCC4908C-1C26-D9E0-8274-074245B19B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2292353"/>
            <a:ext cx="11129228" cy="365206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280281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93C3D2-1B74-6A38-36B5-F43D43789E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2B88C3F-4A61-8932-D2BA-702E8FD96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5" y="1446829"/>
            <a:ext cx="11129227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813CF4-7307-1723-8F95-7D128E2E92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80" r="10780" b="7760"/>
          <a:stretch>
            <a:fillRect/>
          </a:stretch>
        </p:blipFill>
        <p:spPr>
          <a:xfrm>
            <a:off x="0" y="822243"/>
            <a:ext cx="12192000" cy="6023057"/>
          </a:xfrm>
          <a:prstGeom prst="rect">
            <a:avLst/>
          </a:prstGeom>
        </p:spPr>
      </p:pic>
      <p:sp>
        <p:nvSpPr>
          <p:cNvPr id="8" name="Undertitel 2">
            <a:extLst>
              <a:ext uri="{FF2B5EF4-FFF2-40B4-BE49-F238E27FC236}">
                <a16:creationId xmlns:a16="http://schemas.microsoft.com/office/drawing/2014/main" id="{1E5B12BE-A561-C449-3A1A-F22911232B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2292353"/>
            <a:ext cx="11129228" cy="365206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216395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>
            <a:extLst>
              <a:ext uri="{FF2B5EF4-FFF2-40B4-BE49-F238E27FC236}">
                <a16:creationId xmlns:a16="http://schemas.microsoft.com/office/drawing/2014/main" id="{3A5711AA-A8A6-783E-0ED1-8F44C5D1324C}"/>
              </a:ext>
            </a:extLst>
          </p:cNvPr>
          <p:cNvSpPr/>
          <p:nvPr userDrawn="1"/>
        </p:nvSpPr>
        <p:spPr>
          <a:xfrm>
            <a:off x="3009" y="-1"/>
            <a:ext cx="12193200" cy="6936059"/>
          </a:xfrm>
          <a:prstGeom prst="rect">
            <a:avLst/>
          </a:prstGeom>
          <a:solidFill>
            <a:srgbClr val="F8ED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4300" y="5944421"/>
            <a:ext cx="3168650" cy="89452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15FBE8F-A0E7-85B7-5D28-6EA4A1EE4B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7821" y="906835"/>
            <a:ext cx="6062636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rgbClr val="0038A8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1E50DD4C-B05A-9D9C-1298-100FEAD63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7821" y="1725559"/>
            <a:ext cx="6062636" cy="421078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0038A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  <p:pic>
        <p:nvPicPr>
          <p:cNvPr id="3" name="Billede 2" descr="Et billede, der indeholder bygning, udendørs, sky, cykel&#10;&#10;AI-genereret indhold kan være ukorrekt.">
            <a:extLst>
              <a:ext uri="{FF2B5EF4-FFF2-40B4-BE49-F238E27FC236}">
                <a16:creationId xmlns:a16="http://schemas.microsoft.com/office/drawing/2014/main" id="{E40976EB-B007-D8E8-0F64-4A816184A5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050" y="19050"/>
            <a:ext cx="5041899" cy="6838950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362BDB08-A10D-ADDE-3F03-134B66DDD53B}"/>
              </a:ext>
            </a:extLst>
          </p:cNvPr>
          <p:cNvSpPr txBox="1"/>
          <p:nvPr userDrawn="1"/>
        </p:nvSpPr>
        <p:spPr>
          <a:xfrm>
            <a:off x="7363326" y="63847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10386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89210"/>
            <a:ext cx="12192000" cy="6969512"/>
          </a:xfrm>
          <a:prstGeom prst="rect">
            <a:avLst/>
          </a:prstGeom>
          <a:solidFill>
            <a:srgbClr val="FCA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15FBE8F-A0E7-85B7-5D28-6EA4A1EE4B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7821" y="906835"/>
            <a:ext cx="6062636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1E50DD4C-B05A-9D9C-1298-100FEAD63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7821" y="1725559"/>
            <a:ext cx="6062636" cy="421078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40976EB-B007-D8E8-0F64-4A816184A5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60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26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78059"/>
            <a:ext cx="12192000" cy="6969512"/>
          </a:xfrm>
          <a:prstGeom prst="rect">
            <a:avLst/>
          </a:prstGeom>
          <a:solidFill>
            <a:srgbClr val="ACB50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15FBE8F-A0E7-85B7-5D28-6EA4A1EE4B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7821" y="906835"/>
            <a:ext cx="6062636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rgbClr val="333333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1E50DD4C-B05A-9D9C-1298-100FEAD63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7821" y="1725559"/>
            <a:ext cx="6062636" cy="421078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40976EB-B007-D8E8-0F64-4A816184A5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60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0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111512"/>
            <a:ext cx="12192000" cy="7002965"/>
          </a:xfrm>
          <a:prstGeom prst="rect">
            <a:avLst/>
          </a:prstGeom>
          <a:solidFill>
            <a:srgbClr val="FE4C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15FBE8F-A0E7-85B7-5D28-6EA4A1EE4B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7821" y="906835"/>
            <a:ext cx="6062636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1E50DD4C-B05A-9D9C-1298-100FEAD63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7821" y="1725559"/>
            <a:ext cx="6062636" cy="421078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40976EB-B007-D8E8-0F64-4A816184A5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60949" cy="685800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0A5357D-07CA-8833-67BE-53F3151F5A0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4"/>
          <a:stretch>
            <a:fillRect/>
          </a:stretch>
        </p:blipFill>
        <p:spPr>
          <a:xfrm>
            <a:off x="-1" y="-111512"/>
            <a:ext cx="5060949" cy="696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8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RGB_EK_logo_White.svg</a:t>
            </a:r>
            <a:endParaRPr lang="da-DK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296B579-3F08-74D2-525B-1FD0D26E1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95" r="10571" b="7134"/>
          <a:stretch>
            <a:fillRect/>
          </a:stretch>
        </p:blipFill>
        <p:spPr>
          <a:xfrm>
            <a:off x="0" y="822243"/>
            <a:ext cx="12192000" cy="60230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701" y="12700"/>
            <a:ext cx="6726661" cy="1898978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26A101E9-9A2E-FBB3-236D-AD0BDC6E71A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2914" y="1537108"/>
            <a:ext cx="6866364" cy="46505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CD6E3B4-4221-A1E6-D54C-7CFCC62BEE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6" y="1986557"/>
            <a:ext cx="6227026" cy="1577731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Titel på præsentation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36B9041-DDA9-DF28-77AB-393BB96327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3719484"/>
            <a:ext cx="6227026" cy="1583301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Undertitel</a:t>
            </a:r>
          </a:p>
        </p:txBody>
      </p:sp>
    </p:spTree>
    <p:extLst>
      <p:ext uri="{BB962C8B-B14F-4D97-AF65-F5344CB8AC3E}">
        <p14:creationId xmlns:p14="http://schemas.microsoft.com/office/powerpoint/2010/main" val="1046487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66598"/>
            <a:ext cx="12192000" cy="6946900"/>
          </a:xfrm>
          <a:prstGeom prst="rect">
            <a:avLst/>
          </a:prstGeom>
          <a:solidFill>
            <a:srgbClr val="0038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15FBE8F-A0E7-85B7-5D28-6EA4A1EE4B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7821" y="906835"/>
            <a:ext cx="6062636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1E50DD4C-B05A-9D9C-1298-100FEAD63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7821" y="1725559"/>
            <a:ext cx="6062636" cy="421078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40976EB-B007-D8E8-0F64-4A816184A5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60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12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B35025B1-7DAA-BEC3-023B-53B064E4F8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D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14D965-0696-3E04-298B-AB996A465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0038A8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20CCBED-4346-6E83-8D04-9B77998A18E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18796"/>
          </a:xfrm>
        </p:spPr>
        <p:txBody>
          <a:bodyPr/>
          <a:lstStyle>
            <a:lvl1pPr>
              <a:defRPr>
                <a:solidFill>
                  <a:srgbClr val="0038A8"/>
                </a:solidFill>
              </a:defRPr>
            </a:lvl1pPr>
            <a:lvl2pPr>
              <a:defRPr>
                <a:solidFill>
                  <a:srgbClr val="0038A8"/>
                </a:solidFill>
              </a:defRPr>
            </a:lvl2pPr>
            <a:lvl3pPr>
              <a:defRPr>
                <a:solidFill>
                  <a:srgbClr val="0038A8"/>
                </a:solidFill>
              </a:defRPr>
            </a:lvl3pPr>
            <a:lvl4pPr>
              <a:defRPr>
                <a:solidFill>
                  <a:srgbClr val="0038A8"/>
                </a:solidFill>
              </a:defRPr>
            </a:lvl4pPr>
            <a:lvl5pPr>
              <a:defRPr>
                <a:solidFill>
                  <a:srgbClr val="0038A8"/>
                </a:solidFill>
              </a:defRPr>
            </a:lvl5pPr>
          </a:lstStyle>
          <a:p>
            <a:pPr lvl="0"/>
            <a:r>
              <a:rPr lang="da-DK" dirty="0"/>
              <a:t>Underoverskrift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0B0B2D9-5DBC-8F64-6D8F-FD17492D3A7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118796"/>
          </a:xfrm>
        </p:spPr>
        <p:txBody>
          <a:bodyPr/>
          <a:lstStyle>
            <a:lvl1pPr>
              <a:defRPr>
                <a:solidFill>
                  <a:srgbClr val="0038A8"/>
                </a:solidFill>
              </a:defRPr>
            </a:lvl1pPr>
            <a:lvl2pPr>
              <a:defRPr>
                <a:solidFill>
                  <a:srgbClr val="0038A8"/>
                </a:solidFill>
              </a:defRPr>
            </a:lvl2pPr>
            <a:lvl3pPr>
              <a:defRPr>
                <a:solidFill>
                  <a:srgbClr val="0038A8"/>
                </a:solidFill>
              </a:defRPr>
            </a:lvl3pPr>
            <a:lvl4pPr>
              <a:defRPr>
                <a:solidFill>
                  <a:srgbClr val="0038A8"/>
                </a:solidFill>
              </a:defRPr>
            </a:lvl4pPr>
            <a:lvl5pPr>
              <a:defRPr>
                <a:solidFill>
                  <a:srgbClr val="0038A8"/>
                </a:solidFill>
              </a:defRPr>
            </a:lvl5pPr>
          </a:lstStyle>
          <a:p>
            <a:pPr lvl="0"/>
            <a:r>
              <a:rPr lang="da-DK" dirty="0"/>
              <a:t>Underoverskrift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36BA7A-2D33-F09A-D91B-920433AF79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4300" y="5944421"/>
            <a:ext cx="3168650" cy="8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36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B35025B1-7DAA-BEC3-023B-53B064E4F8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14D965-0696-3E04-298B-AB996A465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20CCBED-4346-6E83-8D04-9B77998A1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8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0B0B2D9-5DBC-8F64-6D8F-FD17492D3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8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36BA7A-2D33-F09A-D91B-920433AF79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78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B35025B1-7DAA-BEC3-023B-53B064E4F8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B50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14D965-0696-3E04-298B-AB996A465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20CCBED-4346-6E83-8D04-9B77998A1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8796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0B0B2D9-5DBC-8F64-6D8F-FD17492D3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8796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36BA7A-2D33-F09A-D91B-920433AF79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15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B35025B1-7DAA-BEC3-023B-53B064E4F8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4C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14D965-0696-3E04-298B-AB996A465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20CCBED-4346-6E83-8D04-9B77998A1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8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0B0B2D9-5DBC-8F64-6D8F-FD17492D3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8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36BA7A-2D33-F09A-D91B-920433AF79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B35025B1-7DAA-BEC3-023B-53B064E4F8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14D965-0696-3E04-298B-AB996A465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20CCBED-4346-6E83-8D04-9B77998A1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8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0B0B2D9-5DBC-8F64-6D8F-FD17492D3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8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36BA7A-2D33-F09A-D91B-920433AF79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97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6DA13C96-8A30-C718-71D3-CB2E705452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D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91F63-8AC2-2D7F-841A-522752998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0038A8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2396EEAA-EE4B-DA80-82EF-37C3B1D2C7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935892"/>
            <a:ext cx="10515600" cy="455698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0038A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D71F18-F33D-73A1-78EA-C5E7BCF9CE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66" t="6564" r="21440" b="39438"/>
          <a:stretch>
            <a:fillRect/>
          </a:stretch>
        </p:blipFill>
        <p:spPr>
          <a:xfrm>
            <a:off x="3054459" y="365125"/>
            <a:ext cx="913754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87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un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6DA13C96-8A30-C718-71D3-CB2E705452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91F63-8AC2-2D7F-841A-522752998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2396EEAA-EE4B-DA80-82EF-37C3B1D2C7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935892"/>
            <a:ext cx="10515600" cy="455698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CC2BB6-9CE6-C006-43EC-8CF2A6EE1A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471" r="20358" b="38849"/>
          <a:stretch>
            <a:fillRect/>
          </a:stretch>
        </p:blipFill>
        <p:spPr>
          <a:xfrm>
            <a:off x="2774198" y="1338033"/>
            <a:ext cx="9417802" cy="55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432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6DA13C96-8A30-C718-71D3-CB2E705452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B50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91F63-8AC2-2D7F-841A-522752998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2396EEAA-EE4B-DA80-82EF-37C3B1D2C7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935892"/>
            <a:ext cx="10515600" cy="455698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E52D67-8449-DC6A-D7F6-F6895A4965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0513" b="39004"/>
          <a:stretch>
            <a:fillRect/>
          </a:stretch>
        </p:blipFill>
        <p:spPr>
          <a:xfrm>
            <a:off x="2743203" y="-392637"/>
            <a:ext cx="9448798" cy="72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50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6DA13C96-8A30-C718-71D3-CB2E705452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4C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91F63-8AC2-2D7F-841A-522752998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2396EEAA-EE4B-DA80-82EF-37C3B1D2C7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935892"/>
            <a:ext cx="10515600" cy="455698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D95CD9-24A9-3E1D-D4EF-963C24CBB9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1302" b="39445"/>
          <a:stretch>
            <a:fillRect/>
          </a:stretch>
        </p:blipFill>
        <p:spPr>
          <a:xfrm>
            <a:off x="2668278" y="-470127"/>
            <a:ext cx="9523722" cy="73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4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B50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08EFA4-479B-4D31-7845-DD6826F2D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63" r="10784" b="7869"/>
          <a:stretch>
            <a:fillRect/>
          </a:stretch>
        </p:blipFill>
        <p:spPr>
          <a:xfrm>
            <a:off x="0" y="822243"/>
            <a:ext cx="12192000" cy="60230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701" y="12700"/>
            <a:ext cx="6726661" cy="1898978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26A101E9-9A2E-FBB3-236D-AD0BDC6E71A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2914" y="1537108"/>
            <a:ext cx="6866364" cy="465056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220A354-EC00-D3DC-091F-381EF9386B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6" y="1986557"/>
            <a:ext cx="6227026" cy="1577731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Titel på præsentation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3F9AB43C-F7DA-6C0C-6B02-A3B5955112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3719484"/>
            <a:ext cx="6227026" cy="1583301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Undertitel</a:t>
            </a:r>
          </a:p>
        </p:txBody>
      </p:sp>
    </p:spTree>
    <p:extLst>
      <p:ext uri="{BB962C8B-B14F-4D97-AF65-F5344CB8AC3E}">
        <p14:creationId xmlns:p14="http://schemas.microsoft.com/office/powerpoint/2010/main" val="26557289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6DA13C96-8A30-C718-71D3-CB2E705452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91F63-8AC2-2D7F-841A-522752998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2396EEAA-EE4B-DA80-82EF-37C3B1D2C7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935892"/>
            <a:ext cx="10515600" cy="455698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540305D-BCD5-942E-632B-11EEBA4B4D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1918" b="40211"/>
          <a:stretch>
            <a:fillRect/>
          </a:stretch>
        </p:blipFill>
        <p:spPr>
          <a:xfrm>
            <a:off x="2621781" y="-470127"/>
            <a:ext cx="9570219" cy="73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96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6DA13C96-8A30-C718-71D3-CB2E705452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D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15752E1-C64F-DBAE-F552-3BCD10F18F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795" t="3981" r="17199" b="3981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8FCECF-3FD7-483B-2596-B6D058625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4300" y="5944421"/>
            <a:ext cx="3168650" cy="89452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D768A0-E5E2-CCD8-AAF0-1FAAAF660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3856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38A8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18" name="Undertitel 2">
            <a:extLst>
              <a:ext uri="{FF2B5EF4-FFF2-40B4-BE49-F238E27FC236}">
                <a16:creationId xmlns:a16="http://schemas.microsoft.com/office/drawing/2014/main" id="{201D645F-D1E6-A0AA-33A0-6E2F20E3AAB7}"/>
              </a:ext>
            </a:extLst>
          </p:cNvPr>
          <p:cNvSpPr txBox="1">
            <a:spLocks/>
          </p:cNvSpPr>
          <p:nvPr userDrawn="1"/>
        </p:nvSpPr>
        <p:spPr>
          <a:xfrm>
            <a:off x="7933800" y="2506912"/>
            <a:ext cx="3420000" cy="3420000"/>
          </a:xfrm>
          <a:prstGeom prst="rect">
            <a:avLst/>
          </a:prstGeom>
          <a:solidFill>
            <a:srgbClr val="0038A8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Brødtekst</a:t>
            </a:r>
            <a:endParaRPr lang="da-DK" dirty="0"/>
          </a:p>
        </p:txBody>
      </p:sp>
      <p:sp>
        <p:nvSpPr>
          <p:cNvPr id="19" name="Undertitel 2">
            <a:extLst>
              <a:ext uri="{FF2B5EF4-FFF2-40B4-BE49-F238E27FC236}">
                <a16:creationId xmlns:a16="http://schemas.microsoft.com/office/drawing/2014/main" id="{E336685C-1C1C-C531-5FDD-2B23C71CE461}"/>
              </a:ext>
            </a:extLst>
          </p:cNvPr>
          <p:cNvSpPr txBox="1">
            <a:spLocks/>
          </p:cNvSpPr>
          <p:nvPr userDrawn="1"/>
        </p:nvSpPr>
        <p:spPr>
          <a:xfrm>
            <a:off x="4386000" y="2506912"/>
            <a:ext cx="3420000" cy="3420000"/>
          </a:xfrm>
          <a:prstGeom prst="rect">
            <a:avLst/>
          </a:prstGeom>
          <a:solidFill>
            <a:srgbClr val="0038A8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Brødtekst</a:t>
            </a:r>
          </a:p>
        </p:txBody>
      </p:sp>
      <p:sp>
        <p:nvSpPr>
          <p:cNvPr id="24" name="Undertitel 2">
            <a:extLst>
              <a:ext uri="{FF2B5EF4-FFF2-40B4-BE49-F238E27FC236}">
                <a16:creationId xmlns:a16="http://schemas.microsoft.com/office/drawing/2014/main" id="{8618749D-AFB6-5D81-9E1C-EC0370A6144F}"/>
              </a:ext>
            </a:extLst>
          </p:cNvPr>
          <p:cNvSpPr txBox="1">
            <a:spLocks/>
          </p:cNvSpPr>
          <p:nvPr userDrawn="1"/>
        </p:nvSpPr>
        <p:spPr>
          <a:xfrm>
            <a:off x="838200" y="2499439"/>
            <a:ext cx="3420000" cy="3420000"/>
          </a:xfrm>
          <a:prstGeom prst="rect">
            <a:avLst/>
          </a:prstGeom>
          <a:solidFill>
            <a:srgbClr val="0038A8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989179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6DA13C96-8A30-C718-71D3-CB2E705452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D37A6B-D942-109E-BE4D-0DA1815CB2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795" t="3981" r="17199" b="3981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8" name="Undertitel 2">
            <a:extLst>
              <a:ext uri="{FF2B5EF4-FFF2-40B4-BE49-F238E27FC236}">
                <a16:creationId xmlns:a16="http://schemas.microsoft.com/office/drawing/2014/main" id="{201D645F-D1E6-A0AA-33A0-6E2F20E3AAB7}"/>
              </a:ext>
            </a:extLst>
          </p:cNvPr>
          <p:cNvSpPr txBox="1">
            <a:spLocks/>
          </p:cNvSpPr>
          <p:nvPr userDrawn="1"/>
        </p:nvSpPr>
        <p:spPr>
          <a:xfrm>
            <a:off x="7933800" y="2506912"/>
            <a:ext cx="3420000" cy="3420000"/>
          </a:xfrm>
          <a:prstGeom prst="rect">
            <a:avLst/>
          </a:prstGeom>
          <a:solidFill>
            <a:srgbClr val="FE4C61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Brødtekst</a:t>
            </a:r>
            <a:endParaRPr lang="da-DK" dirty="0"/>
          </a:p>
        </p:txBody>
      </p:sp>
      <p:sp>
        <p:nvSpPr>
          <p:cNvPr id="19" name="Undertitel 2">
            <a:extLst>
              <a:ext uri="{FF2B5EF4-FFF2-40B4-BE49-F238E27FC236}">
                <a16:creationId xmlns:a16="http://schemas.microsoft.com/office/drawing/2014/main" id="{E336685C-1C1C-C531-5FDD-2B23C71CE461}"/>
              </a:ext>
            </a:extLst>
          </p:cNvPr>
          <p:cNvSpPr txBox="1">
            <a:spLocks/>
          </p:cNvSpPr>
          <p:nvPr userDrawn="1"/>
        </p:nvSpPr>
        <p:spPr>
          <a:xfrm>
            <a:off x="4386000" y="2506912"/>
            <a:ext cx="3420000" cy="3420000"/>
          </a:xfrm>
          <a:prstGeom prst="rect">
            <a:avLst/>
          </a:prstGeom>
          <a:solidFill>
            <a:srgbClr val="FE4C61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Brødtekst</a:t>
            </a:r>
          </a:p>
        </p:txBody>
      </p:sp>
      <p:sp>
        <p:nvSpPr>
          <p:cNvPr id="4" name="Undertitel 2">
            <a:extLst>
              <a:ext uri="{FF2B5EF4-FFF2-40B4-BE49-F238E27FC236}">
                <a16:creationId xmlns:a16="http://schemas.microsoft.com/office/drawing/2014/main" id="{BA42D598-73FF-6F3C-574C-0AA61B46FCE5}"/>
              </a:ext>
            </a:extLst>
          </p:cNvPr>
          <p:cNvSpPr txBox="1">
            <a:spLocks/>
          </p:cNvSpPr>
          <p:nvPr userDrawn="1"/>
        </p:nvSpPr>
        <p:spPr>
          <a:xfrm>
            <a:off x="838200" y="2506912"/>
            <a:ext cx="3420000" cy="3420000"/>
          </a:xfrm>
          <a:prstGeom prst="rect">
            <a:avLst/>
          </a:prstGeom>
          <a:solidFill>
            <a:srgbClr val="FE4C61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Brødtekst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D768A0-E5E2-CCD8-AAF0-1FAAAF660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3856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CECF-3FD7-483B-2596-B6D058625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04301" y="5944421"/>
            <a:ext cx="3168648" cy="8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99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6DA13C96-8A30-C718-71D3-CB2E705452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B50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9794A6-9A97-A473-3D5E-A76A92D1C4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795" t="3981" r="17199" b="3981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8FCECF-3FD7-483B-2596-B6D058625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04301" y="5944421"/>
            <a:ext cx="3168648" cy="89452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D768A0-E5E2-CCD8-AAF0-1FAAAF660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3856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18" name="Undertitel 2">
            <a:extLst>
              <a:ext uri="{FF2B5EF4-FFF2-40B4-BE49-F238E27FC236}">
                <a16:creationId xmlns:a16="http://schemas.microsoft.com/office/drawing/2014/main" id="{201D645F-D1E6-A0AA-33A0-6E2F20E3AAB7}"/>
              </a:ext>
            </a:extLst>
          </p:cNvPr>
          <p:cNvSpPr txBox="1">
            <a:spLocks/>
          </p:cNvSpPr>
          <p:nvPr userDrawn="1"/>
        </p:nvSpPr>
        <p:spPr>
          <a:xfrm>
            <a:off x="7933800" y="2506912"/>
            <a:ext cx="3420000" cy="3420000"/>
          </a:xfrm>
          <a:prstGeom prst="rect">
            <a:avLst/>
          </a:prstGeom>
          <a:solidFill>
            <a:srgbClr val="F8EDCA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rgbClr val="333333"/>
                </a:solidFill>
              </a:rPr>
              <a:t>Brødtekst</a:t>
            </a:r>
          </a:p>
        </p:txBody>
      </p:sp>
      <p:sp>
        <p:nvSpPr>
          <p:cNvPr id="19" name="Undertitel 2">
            <a:extLst>
              <a:ext uri="{FF2B5EF4-FFF2-40B4-BE49-F238E27FC236}">
                <a16:creationId xmlns:a16="http://schemas.microsoft.com/office/drawing/2014/main" id="{E336685C-1C1C-C531-5FDD-2B23C71CE461}"/>
              </a:ext>
            </a:extLst>
          </p:cNvPr>
          <p:cNvSpPr txBox="1">
            <a:spLocks/>
          </p:cNvSpPr>
          <p:nvPr userDrawn="1"/>
        </p:nvSpPr>
        <p:spPr>
          <a:xfrm>
            <a:off x="4386000" y="2506912"/>
            <a:ext cx="3420000" cy="3420000"/>
          </a:xfrm>
          <a:prstGeom prst="rect">
            <a:avLst/>
          </a:prstGeom>
          <a:solidFill>
            <a:srgbClr val="F8EDCA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rgbClr val="333333"/>
                </a:solidFill>
              </a:rPr>
              <a:t>Brødtekst</a:t>
            </a:r>
          </a:p>
        </p:txBody>
      </p:sp>
      <p:sp>
        <p:nvSpPr>
          <p:cNvPr id="4" name="Undertitel 2">
            <a:extLst>
              <a:ext uri="{FF2B5EF4-FFF2-40B4-BE49-F238E27FC236}">
                <a16:creationId xmlns:a16="http://schemas.microsoft.com/office/drawing/2014/main" id="{137A6D33-5914-3ECB-37B1-A6C0A8D9A975}"/>
              </a:ext>
            </a:extLst>
          </p:cNvPr>
          <p:cNvSpPr txBox="1">
            <a:spLocks/>
          </p:cNvSpPr>
          <p:nvPr userDrawn="1"/>
        </p:nvSpPr>
        <p:spPr>
          <a:xfrm>
            <a:off x="838200" y="2499439"/>
            <a:ext cx="3420000" cy="3420000"/>
          </a:xfrm>
          <a:prstGeom prst="rect">
            <a:avLst/>
          </a:prstGeom>
          <a:solidFill>
            <a:srgbClr val="F8EDCA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rgbClr val="333333"/>
                </a:solidFill>
              </a:rPr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19811812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6DA13C96-8A30-C718-71D3-CB2E705452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4C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CECF-3FD7-483B-2596-B6D058625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3" y="5944421"/>
            <a:ext cx="3168644" cy="89452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D768A0-E5E2-CCD8-AAF0-1FAAAF660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3856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228D01-32C3-E618-6DD9-E8123A2967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95" t="3981" r="17199" b="3981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8" name="Undertitel 2">
            <a:extLst>
              <a:ext uri="{FF2B5EF4-FFF2-40B4-BE49-F238E27FC236}">
                <a16:creationId xmlns:a16="http://schemas.microsoft.com/office/drawing/2014/main" id="{201D645F-D1E6-A0AA-33A0-6E2F20E3AAB7}"/>
              </a:ext>
            </a:extLst>
          </p:cNvPr>
          <p:cNvSpPr txBox="1">
            <a:spLocks/>
          </p:cNvSpPr>
          <p:nvPr userDrawn="1"/>
        </p:nvSpPr>
        <p:spPr>
          <a:xfrm>
            <a:off x="7933800" y="2506912"/>
            <a:ext cx="3420000" cy="3420000"/>
          </a:xfrm>
          <a:prstGeom prst="rect">
            <a:avLst/>
          </a:prstGeom>
          <a:solidFill>
            <a:srgbClr val="FCA28A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  <p:sp>
        <p:nvSpPr>
          <p:cNvPr id="19" name="Undertitel 2">
            <a:extLst>
              <a:ext uri="{FF2B5EF4-FFF2-40B4-BE49-F238E27FC236}">
                <a16:creationId xmlns:a16="http://schemas.microsoft.com/office/drawing/2014/main" id="{E336685C-1C1C-C531-5FDD-2B23C71CE461}"/>
              </a:ext>
            </a:extLst>
          </p:cNvPr>
          <p:cNvSpPr txBox="1">
            <a:spLocks/>
          </p:cNvSpPr>
          <p:nvPr userDrawn="1"/>
        </p:nvSpPr>
        <p:spPr>
          <a:xfrm>
            <a:off x="4386000" y="2506912"/>
            <a:ext cx="3420000" cy="3420000"/>
          </a:xfrm>
          <a:prstGeom prst="rect">
            <a:avLst/>
          </a:prstGeom>
          <a:solidFill>
            <a:srgbClr val="FCA28A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12968599-38B2-37FB-9EF0-EDCBFB16CBF8}"/>
              </a:ext>
            </a:extLst>
          </p:cNvPr>
          <p:cNvSpPr txBox="1">
            <a:spLocks/>
          </p:cNvSpPr>
          <p:nvPr userDrawn="1"/>
        </p:nvSpPr>
        <p:spPr>
          <a:xfrm>
            <a:off x="838200" y="2499439"/>
            <a:ext cx="3420000" cy="3420000"/>
          </a:xfrm>
          <a:prstGeom prst="rect">
            <a:avLst/>
          </a:prstGeom>
          <a:solidFill>
            <a:srgbClr val="FCA28A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25991745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6DA13C96-8A30-C718-71D3-CB2E705452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CECF-3FD7-483B-2596-B6D058625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3" y="5944421"/>
            <a:ext cx="3168644" cy="89452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D768A0-E5E2-CCD8-AAF0-1FAAAF660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3856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E2AFC7-5E91-F291-DFDF-8D0BCDC8F9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95" t="3981" r="17199" b="3981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8" name="Undertitel 2">
            <a:extLst>
              <a:ext uri="{FF2B5EF4-FFF2-40B4-BE49-F238E27FC236}">
                <a16:creationId xmlns:a16="http://schemas.microsoft.com/office/drawing/2014/main" id="{201D645F-D1E6-A0AA-33A0-6E2F20E3AAB7}"/>
              </a:ext>
            </a:extLst>
          </p:cNvPr>
          <p:cNvSpPr txBox="1">
            <a:spLocks/>
          </p:cNvSpPr>
          <p:nvPr userDrawn="1"/>
        </p:nvSpPr>
        <p:spPr>
          <a:xfrm>
            <a:off x="7933800" y="2506912"/>
            <a:ext cx="3420000" cy="3420000"/>
          </a:xfrm>
          <a:prstGeom prst="rect">
            <a:avLst/>
          </a:prstGeom>
          <a:solidFill>
            <a:srgbClr val="33ABB5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  <p:sp>
        <p:nvSpPr>
          <p:cNvPr id="19" name="Undertitel 2">
            <a:extLst>
              <a:ext uri="{FF2B5EF4-FFF2-40B4-BE49-F238E27FC236}">
                <a16:creationId xmlns:a16="http://schemas.microsoft.com/office/drawing/2014/main" id="{E336685C-1C1C-C531-5FDD-2B23C71CE461}"/>
              </a:ext>
            </a:extLst>
          </p:cNvPr>
          <p:cNvSpPr txBox="1">
            <a:spLocks/>
          </p:cNvSpPr>
          <p:nvPr userDrawn="1"/>
        </p:nvSpPr>
        <p:spPr>
          <a:xfrm>
            <a:off x="4386000" y="2506912"/>
            <a:ext cx="3420000" cy="3420000"/>
          </a:xfrm>
          <a:prstGeom prst="rect">
            <a:avLst/>
          </a:prstGeom>
          <a:solidFill>
            <a:srgbClr val="33ABB5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4089C5EC-6C1B-4D58-F0A9-E3E3EDBD1B40}"/>
              </a:ext>
            </a:extLst>
          </p:cNvPr>
          <p:cNvSpPr txBox="1">
            <a:spLocks/>
          </p:cNvSpPr>
          <p:nvPr userDrawn="1"/>
        </p:nvSpPr>
        <p:spPr>
          <a:xfrm>
            <a:off x="838200" y="2499439"/>
            <a:ext cx="3420000" cy="3420000"/>
          </a:xfrm>
          <a:prstGeom prst="rect">
            <a:avLst/>
          </a:prstGeom>
          <a:solidFill>
            <a:srgbClr val="33ABB5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1927036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bygning, udendørs, sky, cykel&#10;&#10;AI-genereret indhold kan være ukorrekt.">
            <a:extLst>
              <a:ext uri="{FF2B5EF4-FFF2-40B4-BE49-F238E27FC236}">
                <a16:creationId xmlns:a16="http://schemas.microsoft.com/office/drawing/2014/main" id="{10E58D13-48DD-458A-8BA5-7DBB9B0F0D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8FCECF-3FD7-483B-2596-B6D058625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4300" y="5944421"/>
            <a:ext cx="3168650" cy="89452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D768A0-E5E2-CCD8-AAF0-1FAAAF660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3856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38A8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18" name="Undertitel 2">
            <a:extLst>
              <a:ext uri="{FF2B5EF4-FFF2-40B4-BE49-F238E27FC236}">
                <a16:creationId xmlns:a16="http://schemas.microsoft.com/office/drawing/2014/main" id="{201D645F-D1E6-A0AA-33A0-6E2F20E3AAB7}"/>
              </a:ext>
            </a:extLst>
          </p:cNvPr>
          <p:cNvSpPr txBox="1">
            <a:spLocks/>
          </p:cNvSpPr>
          <p:nvPr userDrawn="1"/>
        </p:nvSpPr>
        <p:spPr>
          <a:xfrm>
            <a:off x="7933800" y="2506912"/>
            <a:ext cx="3420000" cy="3420000"/>
          </a:xfrm>
          <a:prstGeom prst="rect">
            <a:avLst/>
          </a:prstGeom>
          <a:solidFill>
            <a:srgbClr val="0038A8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Brødtekst</a:t>
            </a:r>
            <a:endParaRPr lang="da-DK" dirty="0"/>
          </a:p>
        </p:txBody>
      </p:sp>
      <p:sp>
        <p:nvSpPr>
          <p:cNvPr id="19" name="Undertitel 2">
            <a:extLst>
              <a:ext uri="{FF2B5EF4-FFF2-40B4-BE49-F238E27FC236}">
                <a16:creationId xmlns:a16="http://schemas.microsoft.com/office/drawing/2014/main" id="{E336685C-1C1C-C531-5FDD-2B23C71CE461}"/>
              </a:ext>
            </a:extLst>
          </p:cNvPr>
          <p:cNvSpPr txBox="1">
            <a:spLocks/>
          </p:cNvSpPr>
          <p:nvPr userDrawn="1"/>
        </p:nvSpPr>
        <p:spPr>
          <a:xfrm>
            <a:off x="4386000" y="2506912"/>
            <a:ext cx="3420000" cy="3420000"/>
          </a:xfrm>
          <a:prstGeom prst="rect">
            <a:avLst/>
          </a:prstGeom>
          <a:solidFill>
            <a:srgbClr val="0038A8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Brødtekst</a:t>
            </a:r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1615C63A-2FF1-9270-EC80-1F103D3B95B2}"/>
              </a:ext>
            </a:extLst>
          </p:cNvPr>
          <p:cNvSpPr txBox="1">
            <a:spLocks/>
          </p:cNvSpPr>
          <p:nvPr userDrawn="1"/>
        </p:nvSpPr>
        <p:spPr>
          <a:xfrm>
            <a:off x="838200" y="2499439"/>
            <a:ext cx="3420000" cy="3420000"/>
          </a:xfrm>
          <a:prstGeom prst="rect">
            <a:avLst/>
          </a:prstGeom>
          <a:solidFill>
            <a:srgbClr val="0038A8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8454378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D19F70D5-A357-6561-CD6E-B9F4126931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8FCECF-3FD7-483B-2596-B6D058625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4301" y="5944421"/>
            <a:ext cx="3168648" cy="89452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D768A0-E5E2-CCD8-AAF0-1FAAAF660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3856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18" name="Undertitel 2">
            <a:extLst>
              <a:ext uri="{FF2B5EF4-FFF2-40B4-BE49-F238E27FC236}">
                <a16:creationId xmlns:a16="http://schemas.microsoft.com/office/drawing/2014/main" id="{201D645F-D1E6-A0AA-33A0-6E2F20E3AAB7}"/>
              </a:ext>
            </a:extLst>
          </p:cNvPr>
          <p:cNvSpPr txBox="1">
            <a:spLocks/>
          </p:cNvSpPr>
          <p:nvPr userDrawn="1"/>
        </p:nvSpPr>
        <p:spPr>
          <a:xfrm>
            <a:off x="7933800" y="2506912"/>
            <a:ext cx="3420000" cy="3420000"/>
          </a:xfrm>
          <a:prstGeom prst="rect">
            <a:avLst/>
          </a:prstGeom>
          <a:solidFill>
            <a:srgbClr val="FE4C61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Brødtekst</a:t>
            </a:r>
            <a:endParaRPr lang="da-DK" dirty="0"/>
          </a:p>
        </p:txBody>
      </p:sp>
      <p:sp>
        <p:nvSpPr>
          <p:cNvPr id="19" name="Undertitel 2">
            <a:extLst>
              <a:ext uri="{FF2B5EF4-FFF2-40B4-BE49-F238E27FC236}">
                <a16:creationId xmlns:a16="http://schemas.microsoft.com/office/drawing/2014/main" id="{E336685C-1C1C-C531-5FDD-2B23C71CE461}"/>
              </a:ext>
            </a:extLst>
          </p:cNvPr>
          <p:cNvSpPr txBox="1">
            <a:spLocks/>
          </p:cNvSpPr>
          <p:nvPr userDrawn="1"/>
        </p:nvSpPr>
        <p:spPr>
          <a:xfrm>
            <a:off x="4386000" y="2506912"/>
            <a:ext cx="3420000" cy="3420000"/>
          </a:xfrm>
          <a:prstGeom prst="rect">
            <a:avLst/>
          </a:prstGeom>
          <a:solidFill>
            <a:srgbClr val="FE4C61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Brødtekst</a:t>
            </a:r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DD561CD1-FE95-60C1-027E-044251FAB8B6}"/>
              </a:ext>
            </a:extLst>
          </p:cNvPr>
          <p:cNvSpPr txBox="1">
            <a:spLocks/>
          </p:cNvSpPr>
          <p:nvPr userDrawn="1"/>
        </p:nvSpPr>
        <p:spPr>
          <a:xfrm>
            <a:off x="838200" y="2499439"/>
            <a:ext cx="3420000" cy="3420000"/>
          </a:xfrm>
          <a:prstGeom prst="rect">
            <a:avLst/>
          </a:prstGeom>
          <a:solidFill>
            <a:srgbClr val="FE4C61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1502618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6A785003-A1EB-E246-6076-1E49A2D6BC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8FCECF-3FD7-483B-2596-B6D058625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4301" y="5944421"/>
            <a:ext cx="3168648" cy="89452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D768A0-E5E2-CCD8-AAF0-1FAAAF660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3856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18" name="Undertitel 2">
            <a:extLst>
              <a:ext uri="{FF2B5EF4-FFF2-40B4-BE49-F238E27FC236}">
                <a16:creationId xmlns:a16="http://schemas.microsoft.com/office/drawing/2014/main" id="{201D645F-D1E6-A0AA-33A0-6E2F20E3AAB7}"/>
              </a:ext>
            </a:extLst>
          </p:cNvPr>
          <p:cNvSpPr txBox="1">
            <a:spLocks/>
          </p:cNvSpPr>
          <p:nvPr userDrawn="1"/>
        </p:nvSpPr>
        <p:spPr>
          <a:xfrm>
            <a:off x="7933800" y="2506912"/>
            <a:ext cx="3420000" cy="3420000"/>
          </a:xfrm>
          <a:prstGeom prst="rect">
            <a:avLst/>
          </a:prstGeom>
          <a:solidFill>
            <a:srgbClr val="ACB504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rgbClr val="333333"/>
                </a:solidFill>
              </a:rPr>
              <a:t>Brødtekst</a:t>
            </a:r>
          </a:p>
        </p:txBody>
      </p:sp>
      <p:sp>
        <p:nvSpPr>
          <p:cNvPr id="19" name="Undertitel 2">
            <a:extLst>
              <a:ext uri="{FF2B5EF4-FFF2-40B4-BE49-F238E27FC236}">
                <a16:creationId xmlns:a16="http://schemas.microsoft.com/office/drawing/2014/main" id="{E336685C-1C1C-C531-5FDD-2B23C71CE461}"/>
              </a:ext>
            </a:extLst>
          </p:cNvPr>
          <p:cNvSpPr txBox="1">
            <a:spLocks/>
          </p:cNvSpPr>
          <p:nvPr userDrawn="1"/>
        </p:nvSpPr>
        <p:spPr>
          <a:xfrm>
            <a:off x="4386000" y="2506912"/>
            <a:ext cx="3420000" cy="3420000"/>
          </a:xfrm>
          <a:prstGeom prst="rect">
            <a:avLst/>
          </a:prstGeom>
          <a:solidFill>
            <a:srgbClr val="ACB504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rgbClr val="333333"/>
                </a:solidFill>
              </a:rPr>
              <a:t>Brødtekst</a:t>
            </a:r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0A7B1348-23A3-BA80-17C4-9A5D004D0E9A}"/>
              </a:ext>
            </a:extLst>
          </p:cNvPr>
          <p:cNvSpPr txBox="1">
            <a:spLocks/>
          </p:cNvSpPr>
          <p:nvPr userDrawn="1"/>
        </p:nvSpPr>
        <p:spPr>
          <a:xfrm>
            <a:off x="838200" y="2524421"/>
            <a:ext cx="3420000" cy="3420000"/>
          </a:xfrm>
          <a:prstGeom prst="rect">
            <a:avLst/>
          </a:prstGeom>
          <a:solidFill>
            <a:srgbClr val="ACB504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rgbClr val="333333"/>
                </a:solidFill>
              </a:rPr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0388330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CD7DD381-15FE-8E9D-B62C-6C6882BB38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4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8FCECF-3FD7-483B-2596-B6D058625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4303" y="5944421"/>
            <a:ext cx="3168644" cy="89452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D768A0-E5E2-CCD8-AAF0-1FAAAF660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3856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18" name="Undertitel 2">
            <a:extLst>
              <a:ext uri="{FF2B5EF4-FFF2-40B4-BE49-F238E27FC236}">
                <a16:creationId xmlns:a16="http://schemas.microsoft.com/office/drawing/2014/main" id="{201D645F-D1E6-A0AA-33A0-6E2F20E3AAB7}"/>
              </a:ext>
            </a:extLst>
          </p:cNvPr>
          <p:cNvSpPr txBox="1">
            <a:spLocks/>
          </p:cNvSpPr>
          <p:nvPr userDrawn="1"/>
        </p:nvSpPr>
        <p:spPr>
          <a:xfrm>
            <a:off x="7933800" y="2506912"/>
            <a:ext cx="3420000" cy="3420000"/>
          </a:xfrm>
          <a:prstGeom prst="rect">
            <a:avLst/>
          </a:prstGeom>
          <a:solidFill>
            <a:srgbClr val="FCA28A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  <p:sp>
        <p:nvSpPr>
          <p:cNvPr id="19" name="Undertitel 2">
            <a:extLst>
              <a:ext uri="{FF2B5EF4-FFF2-40B4-BE49-F238E27FC236}">
                <a16:creationId xmlns:a16="http://schemas.microsoft.com/office/drawing/2014/main" id="{E336685C-1C1C-C531-5FDD-2B23C71CE461}"/>
              </a:ext>
            </a:extLst>
          </p:cNvPr>
          <p:cNvSpPr txBox="1">
            <a:spLocks/>
          </p:cNvSpPr>
          <p:nvPr userDrawn="1"/>
        </p:nvSpPr>
        <p:spPr>
          <a:xfrm>
            <a:off x="4386000" y="2506912"/>
            <a:ext cx="3420000" cy="3420000"/>
          </a:xfrm>
          <a:prstGeom prst="rect">
            <a:avLst/>
          </a:prstGeom>
          <a:solidFill>
            <a:srgbClr val="FCA28A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804F0EEC-108F-A162-9DAE-19FF09422318}"/>
              </a:ext>
            </a:extLst>
          </p:cNvPr>
          <p:cNvSpPr txBox="1">
            <a:spLocks/>
          </p:cNvSpPr>
          <p:nvPr userDrawn="1"/>
        </p:nvSpPr>
        <p:spPr>
          <a:xfrm>
            <a:off x="838200" y="2499439"/>
            <a:ext cx="3420000" cy="3420000"/>
          </a:xfrm>
          <a:prstGeom prst="rect">
            <a:avLst/>
          </a:prstGeom>
          <a:solidFill>
            <a:srgbClr val="FCA28A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55596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4C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ABE868-C777-24AE-75F1-250966EC5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26" t="-1" r="10861" b="7860"/>
          <a:stretch>
            <a:fillRect/>
          </a:stretch>
        </p:blipFill>
        <p:spPr>
          <a:xfrm>
            <a:off x="-1" y="810033"/>
            <a:ext cx="12192001" cy="60352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701" y="12700"/>
            <a:ext cx="6726661" cy="1898978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26A101E9-9A2E-FBB3-236D-AD0BDC6E71A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2914" y="1537108"/>
            <a:ext cx="6866364" cy="465056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5713A79-D78A-1977-1D46-0E7D16B175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6" y="1986557"/>
            <a:ext cx="6227026" cy="1577731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Titel på præsentation</a:t>
            </a:r>
          </a:p>
        </p:txBody>
      </p:sp>
      <p:sp>
        <p:nvSpPr>
          <p:cNvPr id="12" name="Undertitel 2">
            <a:extLst>
              <a:ext uri="{FF2B5EF4-FFF2-40B4-BE49-F238E27FC236}">
                <a16:creationId xmlns:a16="http://schemas.microsoft.com/office/drawing/2014/main" id="{2FD7C5D3-47EC-A6E9-0D1D-084DCD1E85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3719484"/>
            <a:ext cx="6227026" cy="1583301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Undertitel</a:t>
            </a:r>
          </a:p>
        </p:txBody>
      </p:sp>
    </p:spTree>
    <p:extLst>
      <p:ext uri="{BB962C8B-B14F-4D97-AF65-F5344CB8AC3E}">
        <p14:creationId xmlns:p14="http://schemas.microsoft.com/office/powerpoint/2010/main" val="22977753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Ansigt, person, tøj, mur&#10;&#10;AI-genereret indhold kan være ukorrekt.">
            <a:extLst>
              <a:ext uri="{FF2B5EF4-FFF2-40B4-BE49-F238E27FC236}">
                <a16:creationId xmlns:a16="http://schemas.microsoft.com/office/drawing/2014/main" id="{23477B0A-8547-1C42-70C8-E873346A8F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8FCECF-3FD7-483B-2596-B6D058625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4303" y="5944421"/>
            <a:ext cx="3168644" cy="89452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D768A0-E5E2-CCD8-AAF0-1FAAAF660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38561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18" name="Undertitel 2">
            <a:extLst>
              <a:ext uri="{FF2B5EF4-FFF2-40B4-BE49-F238E27FC236}">
                <a16:creationId xmlns:a16="http://schemas.microsoft.com/office/drawing/2014/main" id="{201D645F-D1E6-A0AA-33A0-6E2F20E3AAB7}"/>
              </a:ext>
            </a:extLst>
          </p:cNvPr>
          <p:cNvSpPr txBox="1">
            <a:spLocks/>
          </p:cNvSpPr>
          <p:nvPr userDrawn="1"/>
        </p:nvSpPr>
        <p:spPr>
          <a:xfrm>
            <a:off x="7933800" y="2506912"/>
            <a:ext cx="3420000" cy="3420000"/>
          </a:xfrm>
          <a:prstGeom prst="rect">
            <a:avLst/>
          </a:prstGeom>
          <a:solidFill>
            <a:srgbClr val="33ABB5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  <p:sp>
        <p:nvSpPr>
          <p:cNvPr id="19" name="Undertitel 2">
            <a:extLst>
              <a:ext uri="{FF2B5EF4-FFF2-40B4-BE49-F238E27FC236}">
                <a16:creationId xmlns:a16="http://schemas.microsoft.com/office/drawing/2014/main" id="{E336685C-1C1C-C531-5FDD-2B23C71CE461}"/>
              </a:ext>
            </a:extLst>
          </p:cNvPr>
          <p:cNvSpPr txBox="1">
            <a:spLocks/>
          </p:cNvSpPr>
          <p:nvPr userDrawn="1"/>
        </p:nvSpPr>
        <p:spPr>
          <a:xfrm>
            <a:off x="4386000" y="2506912"/>
            <a:ext cx="3420000" cy="3420000"/>
          </a:xfrm>
          <a:prstGeom prst="rect">
            <a:avLst/>
          </a:prstGeom>
          <a:solidFill>
            <a:srgbClr val="33ABB5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402362B1-0723-DC2A-0C31-737947768D30}"/>
              </a:ext>
            </a:extLst>
          </p:cNvPr>
          <p:cNvSpPr txBox="1">
            <a:spLocks/>
          </p:cNvSpPr>
          <p:nvPr userDrawn="1"/>
        </p:nvSpPr>
        <p:spPr>
          <a:xfrm>
            <a:off x="838200" y="2524421"/>
            <a:ext cx="3420000" cy="3420000"/>
          </a:xfrm>
          <a:prstGeom prst="rect">
            <a:avLst/>
          </a:prstGeom>
          <a:solidFill>
            <a:srgbClr val="33ABB5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40372013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08FCECF-3FD7-483B-2596-B6D0586250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3" y="5944421"/>
            <a:ext cx="3168644" cy="894528"/>
          </a:xfrm>
          <a:prstGeom prst="rect">
            <a:avLst/>
          </a:prstGeom>
        </p:spPr>
      </p:pic>
      <p:sp>
        <p:nvSpPr>
          <p:cNvPr id="2" name="Undertitel 2">
            <a:extLst>
              <a:ext uri="{FF2B5EF4-FFF2-40B4-BE49-F238E27FC236}">
                <a16:creationId xmlns:a16="http://schemas.microsoft.com/office/drawing/2014/main" id="{30C9D2E8-B796-603A-2E3E-94BC603D2B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1317" y="1524000"/>
            <a:ext cx="1905000" cy="1905000"/>
          </a:xfrm>
          <a:prstGeom prst="rect">
            <a:avLst/>
          </a:prstGeom>
          <a:solidFill>
            <a:srgbClr val="0038A8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#0038A8</a:t>
            </a:r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F6D9413E-43C4-149B-80D6-9EAA018F51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610853" y="1524000"/>
            <a:ext cx="1905000" cy="1905000"/>
          </a:xfrm>
          <a:prstGeom prst="rect">
            <a:avLst/>
          </a:prstGeom>
          <a:solidFill>
            <a:srgbClr val="ACB504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#ACB504</a:t>
            </a:r>
          </a:p>
        </p:txBody>
      </p:sp>
      <p:sp>
        <p:nvSpPr>
          <p:cNvPr id="8" name="Undertitel 2">
            <a:extLst>
              <a:ext uri="{FF2B5EF4-FFF2-40B4-BE49-F238E27FC236}">
                <a16:creationId xmlns:a16="http://schemas.microsoft.com/office/drawing/2014/main" id="{A1F7B122-21C7-E8B5-BFDF-950EC3ADEB7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06351" y="1524000"/>
            <a:ext cx="1905000" cy="1905000"/>
          </a:xfrm>
          <a:prstGeom prst="rect">
            <a:avLst/>
          </a:prstGeom>
          <a:solidFill>
            <a:srgbClr val="E8D285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rgbClr val="333333"/>
                </a:solidFill>
              </a:rPr>
              <a:t>#E8D285</a:t>
            </a:r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24E51A66-2BAC-68E6-A4A0-CDD497182F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829925" y="1524000"/>
            <a:ext cx="1905000" cy="1905000"/>
          </a:xfrm>
          <a:prstGeom prst="rect">
            <a:avLst/>
          </a:prstGeom>
          <a:solidFill>
            <a:srgbClr val="F8EDCA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rgbClr val="333333"/>
                </a:solidFill>
              </a:rPr>
              <a:t>#F8EDCA</a:t>
            </a:r>
          </a:p>
        </p:txBody>
      </p:sp>
      <p:sp>
        <p:nvSpPr>
          <p:cNvPr id="12" name="Undertitel 2">
            <a:extLst>
              <a:ext uri="{FF2B5EF4-FFF2-40B4-BE49-F238E27FC236}">
                <a16:creationId xmlns:a16="http://schemas.microsoft.com/office/drawing/2014/main" id="{F79A31C0-41F5-E018-644B-4D33C17D9D5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1317" y="3585411"/>
            <a:ext cx="1905000" cy="1905000"/>
          </a:xfrm>
          <a:prstGeom prst="rect">
            <a:avLst/>
          </a:prstGeom>
          <a:solidFill>
            <a:srgbClr val="FE4C61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#FE4C61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46777A99-04DA-29C8-6455-CF3C36F4FD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610853" y="3585411"/>
            <a:ext cx="1905000" cy="1905000"/>
          </a:xfrm>
          <a:prstGeom prst="rect">
            <a:avLst/>
          </a:prstGeom>
          <a:solidFill>
            <a:srgbClr val="FCA28A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#FCA28A</a:t>
            </a:r>
          </a:p>
        </p:txBody>
      </p:sp>
      <p:sp>
        <p:nvSpPr>
          <p:cNvPr id="14" name="Undertitel 2">
            <a:extLst>
              <a:ext uri="{FF2B5EF4-FFF2-40B4-BE49-F238E27FC236}">
                <a16:creationId xmlns:a16="http://schemas.microsoft.com/office/drawing/2014/main" id="{C8BCA15B-801D-2C31-5209-A46FCE43BE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720389" y="3585411"/>
            <a:ext cx="1905000" cy="1905000"/>
          </a:xfrm>
          <a:prstGeom prst="rect">
            <a:avLst/>
          </a:prstGeom>
          <a:solidFill>
            <a:srgbClr val="33ABB5"/>
          </a:solidFill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#33ABB5</a:t>
            </a:r>
          </a:p>
        </p:txBody>
      </p:sp>
      <p:sp>
        <p:nvSpPr>
          <p:cNvPr id="15" name="Undertitel 2">
            <a:extLst>
              <a:ext uri="{FF2B5EF4-FFF2-40B4-BE49-F238E27FC236}">
                <a16:creationId xmlns:a16="http://schemas.microsoft.com/office/drawing/2014/main" id="{C6FB5416-1B22-CE49-071F-97090295EA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829925" y="3585411"/>
            <a:ext cx="1905000" cy="1905000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txBody>
          <a:bodyPr vert="horz" lIns="180000" tIns="180000" rIns="180000" bIns="18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>
                <a:solidFill>
                  <a:schemeClr val="bg1"/>
                </a:solidFill>
              </a:rPr>
              <a:t>#333333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E8470D8-DC46-2953-2D26-4A3F210266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2" y="361048"/>
            <a:ext cx="10515600" cy="1006541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r>
              <a:rPr lang="da-DK" dirty="0"/>
              <a:t>FARVER</a:t>
            </a:r>
          </a:p>
        </p:txBody>
      </p:sp>
    </p:spTree>
    <p:extLst>
      <p:ext uri="{BB962C8B-B14F-4D97-AF65-F5344CB8AC3E}">
        <p14:creationId xmlns:p14="http://schemas.microsoft.com/office/powerpoint/2010/main" val="292566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456DA6-DC52-775D-DECE-A97640726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180" r="10780" b="7760"/>
          <a:stretch>
            <a:fillRect/>
          </a:stretch>
        </p:blipFill>
        <p:spPr>
          <a:xfrm>
            <a:off x="-22302" y="822243"/>
            <a:ext cx="12192000" cy="60230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701" y="12700"/>
            <a:ext cx="6726661" cy="1898978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26A101E9-9A2E-FBB3-236D-AD0BDC6E71A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62914" y="1537108"/>
            <a:ext cx="6866364" cy="465056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C45F60-2B25-39F8-A7A9-A27BED2D9D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6" y="1986557"/>
            <a:ext cx="6227026" cy="1577731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Titel på præsentation</a:t>
            </a:r>
          </a:p>
        </p:txBody>
      </p:sp>
      <p:sp>
        <p:nvSpPr>
          <p:cNvPr id="8" name="Undertitel 2">
            <a:extLst>
              <a:ext uri="{FF2B5EF4-FFF2-40B4-BE49-F238E27FC236}">
                <a16:creationId xmlns:a16="http://schemas.microsoft.com/office/drawing/2014/main" id="{06190FCB-2B3F-7518-F616-3806351F73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3719484"/>
            <a:ext cx="6227026" cy="1583301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Undertitel</a:t>
            </a:r>
          </a:p>
        </p:txBody>
      </p:sp>
    </p:spTree>
    <p:extLst>
      <p:ext uri="{BB962C8B-B14F-4D97-AF65-F5344CB8AC3E}">
        <p14:creationId xmlns:p14="http://schemas.microsoft.com/office/powerpoint/2010/main" val="281328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D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FFCE30-225F-2B28-2234-D836DE9733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4300" y="5944421"/>
            <a:ext cx="3168650" cy="89452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15FBE8F-A0E7-85B7-5D28-6EA4A1EE4B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5" y="1446829"/>
            <a:ext cx="11129227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rgbClr val="0038A8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1E50DD4C-B05A-9D9C-1298-100FEAD63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2292353"/>
            <a:ext cx="11129228" cy="365206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0038A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179166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2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80D6254-DC4C-39CE-B202-72CB32B979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14E8521-03E1-593B-5C06-3DA8FBF46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5" y="1446829"/>
            <a:ext cx="11129227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E1A258F4-A5CD-AD6F-159D-AC3833529B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2292353"/>
            <a:ext cx="11129228" cy="365206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6551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B50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184824-74E1-D79E-D7CD-20B5D122AB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7CD6CC98-4342-2A78-E6D8-1E48F96589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5" y="1446829"/>
            <a:ext cx="11129227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rgbClr val="333333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66F3C40A-BB16-426A-716B-B190F83881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2292353"/>
            <a:ext cx="11129228" cy="365206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354206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3BA29A4-58ED-73B3-D9C4-736FB4BD7C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4C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A6A5F6-D103-566B-25C0-F47D08D898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04301" y="5944421"/>
            <a:ext cx="3168648" cy="89452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D9D4E9AD-DD0C-95AC-716A-66462C07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335" y="1446829"/>
            <a:ext cx="11129227" cy="681038"/>
          </a:xfrm>
        </p:spPr>
        <p:txBody>
          <a:bodyPr anchor="b">
            <a:normAutofit/>
          </a:bodyPr>
          <a:lstStyle>
            <a:lvl1pPr algn="l">
              <a:defRPr sz="4000" b="0" i="1">
                <a:solidFill>
                  <a:schemeClr val="bg1"/>
                </a:solidFill>
                <a:latin typeface="Aptos Serif" panose="02020604070405020304" pitchFamily="18" charset="0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8" name="Undertitel 2">
            <a:extLst>
              <a:ext uri="{FF2B5EF4-FFF2-40B4-BE49-F238E27FC236}">
                <a16:creationId xmlns:a16="http://schemas.microsoft.com/office/drawing/2014/main" id="{BCC4908C-1C26-D9E0-8274-074245B19B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2336" y="2292353"/>
            <a:ext cx="11129228" cy="365206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Brødtekst</a:t>
            </a:r>
          </a:p>
        </p:txBody>
      </p:sp>
    </p:spTree>
    <p:extLst>
      <p:ext uri="{BB962C8B-B14F-4D97-AF65-F5344CB8AC3E}">
        <p14:creationId xmlns:p14="http://schemas.microsoft.com/office/powerpoint/2010/main" val="411672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59D3788E-DF04-3F25-B2F2-39916224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CF4F2E5-1019-2F72-C943-C22FA2B47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8E03F2-3148-CD75-07C7-E5DBEE154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EEAAF4-5C60-4648-853A-0F85F719702F}" type="datetimeFigureOut">
              <a:rPr lang="da-DK" smtClean="0"/>
              <a:t>13.08.2025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68D781-B182-ABF7-8F19-FC6B0637C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2B3DFC-B36F-3A09-8CE8-7EA169EA3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7CFCBD-0BB6-4C4B-8C52-DD65F470F13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1473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52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7" r:id="rId28"/>
    <p:sldLayoutId id="2147483688" r:id="rId29"/>
    <p:sldLayoutId id="2147483689" r:id="rId30"/>
    <p:sldLayoutId id="2147483685" r:id="rId31"/>
    <p:sldLayoutId id="2147483686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1" kern="1200">
          <a:solidFill>
            <a:srgbClr val="333333"/>
          </a:solidFill>
          <a:latin typeface="Aptos Serif" panose="02020604070405020304" pitchFamily="18" charset="0"/>
          <a:ea typeface="+mj-ea"/>
          <a:cs typeface="Aptos Serif" panose="0202060407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333333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33333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33333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ahl@kea.dk" TargetMode="External"/><Relationship Id="rId2" Type="http://schemas.openxmlformats.org/officeDocument/2006/relationships/hyperlink" Target="mailto:aniz@kea.dk" TargetMode="Externa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youtu.be/kuQQk02CYWY" TargetMode="Externa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eksamen@kea.dk" TargetMode="External"/><Relationship Id="rId7" Type="http://schemas.openxmlformats.org/officeDocument/2006/relationships/image" Target="../media/image75.jpeg"/><Relationship Id="rId2" Type="http://schemas.openxmlformats.org/officeDocument/2006/relationships/hyperlink" Target="mailto:servicedesk@kea.dk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mailto:studievejledningen@kea.dk" TargetMode="External"/><Relationship Id="rId5" Type="http://schemas.openxmlformats.org/officeDocument/2006/relationships/hyperlink" Target="mailto:duun@kea.dk" TargetMode="External"/><Relationship Id="rId4" Type="http://schemas.openxmlformats.org/officeDocument/2006/relationships/hyperlink" Target="mailto:studie@kea.dk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kema.kea.dk" TargetMode="External"/><Relationship Id="rId2" Type="http://schemas.openxmlformats.org/officeDocument/2006/relationships/hyperlink" Target="https://ek.itslearning.com/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://it.kea.dk/" TargetMode="External"/><Relationship Id="rId4" Type="http://schemas.openxmlformats.org/officeDocument/2006/relationships/hyperlink" Target="http://ums.kea.dk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nLf-ATmlAQ" TargetMode="External"/><Relationship Id="rId2" Type="http://schemas.openxmlformats.org/officeDocument/2006/relationships/hyperlink" Target="https://youtu.be/fRYoFGXqCzQ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mit.kea.dk/studieh%C3%A5ndbog" TargetMode="External"/><Relationship Id="rId4" Type="http://schemas.openxmlformats.org/officeDocument/2006/relationships/hyperlink" Target="https://bibliotek.kea.dk/da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ea.dk/images/DA/Files/Om-KEA/GBG_Wayfinding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6B48B072-1C67-B088-2BD9-95509472F09F}"/>
              </a:ext>
            </a:extLst>
          </p:cNvPr>
          <p:cNvSpPr txBox="1"/>
          <p:nvPr/>
        </p:nvSpPr>
        <p:spPr>
          <a:xfrm>
            <a:off x="5161940" y="1042274"/>
            <a:ext cx="7098890" cy="59234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og jer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EK/KEA og studiet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Forventningsafstemning af første semester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Studiegrupper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og videoer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 for vejledning og studiestøtte kommer tirsdag d. 28. kl. 11, varighed 30 min.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Studieliv kommer tirsdag d. 28. kl. 12:30, varighed 45 min.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sz="200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D3FD109-0C44-2883-4A51-9B96F35FC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5716" y="76835"/>
            <a:ext cx="4806917" cy="681038"/>
          </a:xfrm>
        </p:spPr>
        <p:txBody>
          <a:bodyPr/>
          <a:lstStyle/>
          <a:p>
            <a:r>
              <a:rPr lang="da-DK" dirty="0"/>
              <a:t>Program mandag</a:t>
            </a:r>
          </a:p>
        </p:txBody>
      </p:sp>
    </p:spTree>
    <p:extLst>
      <p:ext uri="{BB962C8B-B14F-4D97-AF65-F5344CB8AC3E}">
        <p14:creationId xmlns:p14="http://schemas.microsoft.com/office/powerpoint/2010/main" val="117963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A0B85-3445-ABE1-0808-1D8A2374A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224" y="345616"/>
            <a:ext cx="4384743" cy="681038"/>
          </a:xfrm>
        </p:spPr>
        <p:txBody>
          <a:bodyPr/>
          <a:lstStyle/>
          <a:p>
            <a:r>
              <a:rPr lang="da-DK" dirty="0"/>
              <a:t>Organisation</a:t>
            </a:r>
          </a:p>
        </p:txBody>
      </p:sp>
      <p:sp>
        <p:nvSpPr>
          <p:cNvPr id="6" name="Rektangel: afrundede hjørner 5">
            <a:extLst>
              <a:ext uri="{FF2B5EF4-FFF2-40B4-BE49-F238E27FC236}">
                <a16:creationId xmlns:a16="http://schemas.microsoft.com/office/drawing/2014/main" id="{6FFB8BEE-80BF-0FFF-7438-DF961ECEC0CE}"/>
              </a:ext>
            </a:extLst>
          </p:cNvPr>
          <p:cNvSpPr/>
          <p:nvPr/>
        </p:nvSpPr>
        <p:spPr>
          <a:xfrm>
            <a:off x="4547719" y="4346159"/>
            <a:ext cx="1809136" cy="681038"/>
          </a:xfrm>
          <a:prstGeom prst="roundRect">
            <a:avLst>
              <a:gd name="adj" fmla="val 10153"/>
            </a:avLst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 descr="Et billede, der indeholder tekst, skærmbillede, Font/skrifttype, design&#10;&#10;AI-genereret indhold kan være ukorrekt.">
            <a:extLst>
              <a:ext uri="{FF2B5EF4-FFF2-40B4-BE49-F238E27FC236}">
                <a16:creationId xmlns:a16="http://schemas.microsoft.com/office/drawing/2014/main" id="{FD81DAB1-BB1C-AE9E-C104-1B33EA8F5F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7728" y="0"/>
            <a:ext cx="7487564" cy="6858000"/>
          </a:xfrm>
          <a:prstGeom prst="rect">
            <a:avLst/>
          </a:prstGeom>
        </p:spPr>
      </p:pic>
      <p:sp>
        <p:nvSpPr>
          <p:cNvPr id="7" name="Taleboble: oval 6">
            <a:extLst>
              <a:ext uri="{FF2B5EF4-FFF2-40B4-BE49-F238E27FC236}">
                <a16:creationId xmlns:a16="http://schemas.microsoft.com/office/drawing/2014/main" id="{253FBC32-3675-6180-FDB6-0BCB456F14EA}"/>
              </a:ext>
            </a:extLst>
          </p:cNvPr>
          <p:cNvSpPr/>
          <p:nvPr/>
        </p:nvSpPr>
        <p:spPr>
          <a:xfrm>
            <a:off x="2969340" y="5407476"/>
            <a:ext cx="1705063" cy="1370379"/>
          </a:xfrm>
          <a:prstGeom prst="wedgeEllipseCallout">
            <a:avLst>
              <a:gd name="adj1" fmla="val 44284"/>
              <a:gd name="adj2" fmla="val -9431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Her hører vi til!</a:t>
            </a:r>
          </a:p>
        </p:txBody>
      </p:sp>
    </p:spTree>
    <p:extLst>
      <p:ext uri="{BB962C8B-B14F-4D97-AF65-F5344CB8AC3E}">
        <p14:creationId xmlns:p14="http://schemas.microsoft.com/office/powerpoint/2010/main" val="257058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78757-96F1-C8C7-7D76-1A90AE0C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698" y="441782"/>
            <a:ext cx="4402394" cy="1011392"/>
          </a:xfrm>
        </p:spPr>
        <p:txBody>
          <a:bodyPr/>
          <a:lstStyle/>
          <a:p>
            <a:r>
              <a:rPr lang="da-DK" dirty="0"/>
              <a:t>Digital</a:t>
            </a:r>
          </a:p>
        </p:txBody>
      </p:sp>
      <p:sp>
        <p:nvSpPr>
          <p:cNvPr id="5" name="Pladsholder til tekst 2">
            <a:extLst>
              <a:ext uri="{FF2B5EF4-FFF2-40B4-BE49-F238E27FC236}">
                <a16:creationId xmlns:a16="http://schemas.microsoft.com/office/drawing/2014/main" id="{432A373C-A824-9811-C343-C2F540BA15FF}"/>
              </a:ext>
            </a:extLst>
          </p:cNvPr>
          <p:cNvSpPr txBox="1">
            <a:spLocks/>
          </p:cNvSpPr>
          <p:nvPr/>
        </p:nvSpPr>
        <p:spPr>
          <a:xfrm>
            <a:off x="2004662" y="1757745"/>
            <a:ext cx="4592783" cy="4658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2000" dirty="0"/>
              <a:t>Uddannelser:</a:t>
            </a:r>
          </a:p>
          <a:p>
            <a:pPr marL="0" indent="0">
              <a:buNone/>
            </a:pPr>
            <a:r>
              <a:rPr lang="da-DK" sz="2000" dirty="0"/>
              <a:t>	Multimediedesign</a:t>
            </a:r>
          </a:p>
          <a:p>
            <a:pPr marL="0" indent="0">
              <a:buNone/>
            </a:pPr>
            <a:r>
              <a:rPr lang="da-DK" sz="2000" dirty="0"/>
              <a:t>	</a:t>
            </a:r>
            <a:r>
              <a:rPr lang="da-DK" sz="2000" dirty="0">
                <a:solidFill>
                  <a:schemeClr val="bg1"/>
                </a:solidFill>
              </a:rPr>
              <a:t>Datamatiker</a:t>
            </a:r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r>
              <a:rPr lang="da-DK" sz="2000" dirty="0"/>
              <a:t>	Økonomi og IT</a:t>
            </a:r>
          </a:p>
          <a:p>
            <a:pPr marL="0" indent="0">
              <a:buNone/>
            </a:pPr>
            <a:r>
              <a:rPr lang="da-DK" sz="2000" dirty="0"/>
              <a:t>	IT-Arkitektur</a:t>
            </a:r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r>
              <a:rPr lang="da-DK" sz="2000" dirty="0"/>
              <a:t>	Digital Konceptudvikling</a:t>
            </a:r>
          </a:p>
          <a:p>
            <a:pPr marL="0" indent="0">
              <a:buNone/>
            </a:pPr>
            <a:r>
              <a:rPr lang="da-DK" sz="2000" dirty="0"/>
              <a:t>	IT-Sikkerhed</a:t>
            </a:r>
          </a:p>
          <a:p>
            <a:pPr marL="0" indent="0">
              <a:buNone/>
            </a:pPr>
            <a:r>
              <a:rPr lang="da-DK" sz="2000" dirty="0"/>
              <a:t>	Softwareudvikling</a:t>
            </a:r>
          </a:p>
          <a:p>
            <a:pPr marL="0" indent="0">
              <a:buNone/>
            </a:pPr>
            <a:r>
              <a:rPr lang="da-DK" sz="2000" dirty="0"/>
              <a:t>	Webudvikling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1410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A7D5A-98CA-9A9A-5917-293B74238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4B5C7726-210A-E77B-4750-91DDC907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97" y="704690"/>
            <a:ext cx="7779267" cy="49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6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09EB-7BC5-ECA1-C185-558EE92BF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F16D0-86A6-5ABE-7942-2703E4C13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616" y="126914"/>
            <a:ext cx="7765026" cy="1325563"/>
          </a:xfrm>
        </p:spPr>
        <p:txBody>
          <a:bodyPr/>
          <a:lstStyle/>
          <a:p>
            <a:r>
              <a:rPr lang="da-DK" dirty="0"/>
              <a:t>Datamatiker ”organisationen”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9A96816-7EFB-18E6-64D2-B44273C9239A}"/>
              </a:ext>
            </a:extLst>
          </p:cNvPr>
          <p:cNvSpPr/>
          <p:nvPr/>
        </p:nvSpPr>
        <p:spPr>
          <a:xfrm>
            <a:off x="3083910" y="2486674"/>
            <a:ext cx="5767583" cy="287481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4000" b="1">
                <a:solidFill>
                  <a:schemeClr val="tx1"/>
                </a:solidFill>
                <a:latin typeface="+mj-lt"/>
              </a:rPr>
              <a:t>DATAMATIKER</a:t>
            </a:r>
          </a:p>
        </p:txBody>
      </p:sp>
      <p:sp>
        <p:nvSpPr>
          <p:cNvPr id="4" name="Rektangel: afrundede hjørner 3">
            <a:extLst>
              <a:ext uri="{FF2B5EF4-FFF2-40B4-BE49-F238E27FC236}">
                <a16:creationId xmlns:a16="http://schemas.microsoft.com/office/drawing/2014/main" id="{5572685D-D08B-8192-8E2D-43E03FF0DB4C}"/>
              </a:ext>
            </a:extLst>
          </p:cNvPr>
          <p:cNvSpPr/>
          <p:nvPr/>
        </p:nvSpPr>
        <p:spPr>
          <a:xfrm>
            <a:off x="3328223" y="2161244"/>
            <a:ext cx="1732935" cy="9212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Ca. 400 studerende </a:t>
            </a:r>
          </a:p>
        </p:txBody>
      </p:sp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239DB4CE-F986-C72A-ECCC-CC0E0DADE4B0}"/>
              </a:ext>
            </a:extLst>
          </p:cNvPr>
          <p:cNvSpPr/>
          <p:nvPr/>
        </p:nvSpPr>
        <p:spPr>
          <a:xfrm>
            <a:off x="7087212" y="2242207"/>
            <a:ext cx="1873048" cy="92124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Ca. 24</a:t>
            </a:r>
            <a:br>
              <a:rPr lang="da-DK" dirty="0"/>
            </a:br>
            <a:r>
              <a:rPr lang="da-DK" dirty="0"/>
              <a:t>undervisere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4A070B5C-5808-1076-EFE6-3A908E62940D}"/>
              </a:ext>
            </a:extLst>
          </p:cNvPr>
          <p:cNvGrpSpPr/>
          <p:nvPr/>
        </p:nvGrpSpPr>
        <p:grpSpPr>
          <a:xfrm>
            <a:off x="1978876" y="4449441"/>
            <a:ext cx="2891354" cy="1330338"/>
            <a:chOff x="741105" y="3760878"/>
            <a:chExt cx="2891354" cy="929981"/>
          </a:xfrm>
        </p:grpSpPr>
        <p:sp>
          <p:nvSpPr>
            <p:cNvPr id="7" name="Rektangel: afrundede hjørner 6">
              <a:extLst>
                <a:ext uri="{FF2B5EF4-FFF2-40B4-BE49-F238E27FC236}">
                  <a16:creationId xmlns:a16="http://schemas.microsoft.com/office/drawing/2014/main" id="{8D1031DE-E639-2C3D-B917-783AE5133C68}"/>
                </a:ext>
              </a:extLst>
            </p:cNvPr>
            <p:cNvSpPr/>
            <p:nvPr/>
          </p:nvSpPr>
          <p:spPr>
            <a:xfrm>
              <a:off x="741105" y="3760878"/>
              <a:ext cx="2628902" cy="921242"/>
            </a:xfrm>
            <a:prstGeom prst="roundRect">
              <a:avLst/>
            </a:prstGeom>
            <a:gradFill>
              <a:gsLst>
                <a:gs pos="0">
                  <a:srgbClr val="7BC050"/>
                </a:gs>
                <a:gs pos="100000">
                  <a:srgbClr val="A4D486"/>
                </a:gs>
              </a:gsLst>
            </a:gradFill>
            <a:ln>
              <a:solidFill>
                <a:srgbClr val="548A3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a-DK" dirty="0"/>
            </a:p>
          </p:txBody>
        </p:sp>
        <p:sp>
          <p:nvSpPr>
            <p:cNvPr id="8" name="Titel 9">
              <a:extLst>
                <a:ext uri="{FF2B5EF4-FFF2-40B4-BE49-F238E27FC236}">
                  <a16:creationId xmlns:a16="http://schemas.microsoft.com/office/drawing/2014/main" id="{D6E66843-7C70-E8E1-747D-853B73761C1D}"/>
                </a:ext>
              </a:extLst>
            </p:cNvPr>
            <p:cNvSpPr txBox="1">
              <a:spLocks/>
            </p:cNvSpPr>
            <p:nvPr/>
          </p:nvSpPr>
          <p:spPr>
            <a:xfrm>
              <a:off x="1550425" y="3764089"/>
              <a:ext cx="2082034" cy="396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800" b="1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a-DK" sz="1600" dirty="0"/>
                <a:t>Erik Christian Hansen</a:t>
              </a:r>
            </a:p>
          </p:txBody>
        </p:sp>
        <p:sp>
          <p:nvSpPr>
            <p:cNvPr id="9" name="Pladsholder til tekst 2">
              <a:extLst>
                <a:ext uri="{FF2B5EF4-FFF2-40B4-BE49-F238E27FC236}">
                  <a16:creationId xmlns:a16="http://schemas.microsoft.com/office/drawing/2014/main" id="{1897E6C8-8899-E5EB-1112-0E577ADF318B}"/>
                </a:ext>
              </a:extLst>
            </p:cNvPr>
            <p:cNvSpPr txBox="1">
              <a:spLocks/>
            </p:cNvSpPr>
            <p:nvPr/>
          </p:nvSpPr>
          <p:spPr>
            <a:xfrm>
              <a:off x="1550425" y="4065726"/>
              <a:ext cx="1758746" cy="6251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a-DK" sz="1300" dirty="0"/>
                <a:t>Uddannelseschef</a:t>
              </a:r>
            </a:p>
            <a:p>
              <a:r>
                <a:rPr lang="da-DK" sz="1300" dirty="0"/>
                <a:t>echa@kea.dk</a:t>
              </a:r>
            </a:p>
          </p:txBody>
        </p:sp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FB4778BD-3AF8-DF2D-EB7B-DA94A6D748AF}"/>
              </a:ext>
            </a:extLst>
          </p:cNvPr>
          <p:cNvGrpSpPr/>
          <p:nvPr/>
        </p:nvGrpSpPr>
        <p:grpSpPr>
          <a:xfrm>
            <a:off x="7456302" y="4155068"/>
            <a:ext cx="3378848" cy="1097026"/>
            <a:chOff x="5644209" y="3750553"/>
            <a:chExt cx="2941930" cy="929981"/>
          </a:xfrm>
        </p:grpSpPr>
        <p:sp>
          <p:nvSpPr>
            <p:cNvPr id="11" name="Rektangel: afrundede hjørner 10">
              <a:extLst>
                <a:ext uri="{FF2B5EF4-FFF2-40B4-BE49-F238E27FC236}">
                  <a16:creationId xmlns:a16="http://schemas.microsoft.com/office/drawing/2014/main" id="{D16E8854-DC60-B7C2-41BE-DAE8C5A52EB1}"/>
                </a:ext>
              </a:extLst>
            </p:cNvPr>
            <p:cNvSpPr/>
            <p:nvPr/>
          </p:nvSpPr>
          <p:spPr>
            <a:xfrm>
              <a:off x="5644209" y="3750553"/>
              <a:ext cx="2941929" cy="921242"/>
            </a:xfrm>
            <a:prstGeom prst="roundRect">
              <a:avLst/>
            </a:prstGeom>
            <a:gradFill>
              <a:gsLst>
                <a:gs pos="0">
                  <a:srgbClr val="7BC050"/>
                </a:gs>
                <a:gs pos="100000">
                  <a:srgbClr val="A4D486"/>
                </a:gs>
              </a:gsLst>
            </a:gradFill>
            <a:ln>
              <a:solidFill>
                <a:srgbClr val="548A3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a-DK"/>
            </a:p>
          </p:txBody>
        </p:sp>
        <p:sp>
          <p:nvSpPr>
            <p:cNvPr id="12" name="Titel 9">
              <a:extLst>
                <a:ext uri="{FF2B5EF4-FFF2-40B4-BE49-F238E27FC236}">
                  <a16:creationId xmlns:a16="http://schemas.microsoft.com/office/drawing/2014/main" id="{F2044899-681E-9F96-8094-C2E5165107B2}"/>
                </a:ext>
              </a:extLst>
            </p:cNvPr>
            <p:cNvSpPr txBox="1">
              <a:spLocks/>
            </p:cNvSpPr>
            <p:nvPr/>
          </p:nvSpPr>
          <p:spPr>
            <a:xfrm>
              <a:off x="6453531" y="3753764"/>
              <a:ext cx="1878575" cy="396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800" b="1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a-DK" sz="1600" dirty="0" err="1"/>
                <a:t>Düncan</a:t>
              </a:r>
              <a:r>
                <a:rPr lang="da-DK" sz="1600" dirty="0"/>
                <a:t> ü Andersen</a:t>
              </a:r>
            </a:p>
          </p:txBody>
        </p:sp>
        <p:sp>
          <p:nvSpPr>
            <p:cNvPr id="13" name="Pladsholder til tekst 2">
              <a:extLst>
                <a:ext uri="{FF2B5EF4-FFF2-40B4-BE49-F238E27FC236}">
                  <a16:creationId xmlns:a16="http://schemas.microsoft.com/office/drawing/2014/main" id="{E396DEF4-FBD9-4DBC-B858-C6632BB0475F}"/>
                </a:ext>
              </a:extLst>
            </p:cNvPr>
            <p:cNvSpPr txBox="1">
              <a:spLocks/>
            </p:cNvSpPr>
            <p:nvPr/>
          </p:nvSpPr>
          <p:spPr>
            <a:xfrm>
              <a:off x="6453530" y="4055401"/>
              <a:ext cx="2132609" cy="6251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a-DK" sz="1300" dirty="0"/>
                <a:t>Studie- og karrierevejleder</a:t>
              </a:r>
            </a:p>
            <a:p>
              <a:r>
                <a:rPr lang="da-DK" sz="1300" dirty="0"/>
                <a:t>duun@kea.dk</a:t>
              </a:r>
            </a:p>
          </p:txBody>
        </p:sp>
      </p:grp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8284C41F-A449-264C-CE88-1B0D077B1F18}"/>
              </a:ext>
            </a:extLst>
          </p:cNvPr>
          <p:cNvGrpSpPr/>
          <p:nvPr/>
        </p:nvGrpSpPr>
        <p:grpSpPr>
          <a:xfrm>
            <a:off x="4870230" y="5068588"/>
            <a:ext cx="2358479" cy="929981"/>
            <a:chOff x="3313788" y="4080310"/>
            <a:chExt cx="2358479" cy="929981"/>
          </a:xfrm>
        </p:grpSpPr>
        <p:sp>
          <p:nvSpPr>
            <p:cNvPr id="15" name="Rektangel: afrundede hjørner 14">
              <a:extLst>
                <a:ext uri="{FF2B5EF4-FFF2-40B4-BE49-F238E27FC236}">
                  <a16:creationId xmlns:a16="http://schemas.microsoft.com/office/drawing/2014/main" id="{E37E0173-5814-F0BE-A2EA-D5859CD3F8B1}"/>
                </a:ext>
              </a:extLst>
            </p:cNvPr>
            <p:cNvSpPr/>
            <p:nvPr/>
          </p:nvSpPr>
          <p:spPr>
            <a:xfrm>
              <a:off x="3313788" y="4080310"/>
              <a:ext cx="2291986" cy="921242"/>
            </a:xfrm>
            <a:prstGeom prst="roundRect">
              <a:avLst/>
            </a:prstGeom>
            <a:gradFill>
              <a:gsLst>
                <a:gs pos="0">
                  <a:srgbClr val="7BC050"/>
                </a:gs>
                <a:gs pos="100000">
                  <a:srgbClr val="A4D486"/>
                </a:gs>
              </a:gsLst>
            </a:gradFill>
            <a:ln>
              <a:solidFill>
                <a:srgbClr val="548A3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a-DK"/>
            </a:p>
          </p:txBody>
        </p:sp>
        <p:pic>
          <p:nvPicPr>
            <p:cNvPr id="16" name="Billede 15" descr="Et billede, der indeholder person, væg, indendørs, opbevarer&#10;&#10;Automatisk genereret beskrivelse">
              <a:extLst>
                <a:ext uri="{FF2B5EF4-FFF2-40B4-BE49-F238E27FC236}">
                  <a16:creationId xmlns:a16="http://schemas.microsoft.com/office/drawing/2014/main" id="{099CC300-4D87-F2BC-75ED-41775CAB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281" y="4160971"/>
              <a:ext cx="740158" cy="740158"/>
            </a:xfrm>
            <a:prstGeom prst="ellipse">
              <a:avLst/>
            </a:prstGeom>
          </p:spPr>
        </p:pic>
        <p:sp>
          <p:nvSpPr>
            <p:cNvPr id="17" name="Titel 9">
              <a:extLst>
                <a:ext uri="{FF2B5EF4-FFF2-40B4-BE49-F238E27FC236}">
                  <a16:creationId xmlns:a16="http://schemas.microsoft.com/office/drawing/2014/main" id="{F6378DD8-53BD-8C9A-03F6-93C486DCD435}"/>
                </a:ext>
              </a:extLst>
            </p:cNvPr>
            <p:cNvSpPr txBox="1">
              <a:spLocks/>
            </p:cNvSpPr>
            <p:nvPr/>
          </p:nvSpPr>
          <p:spPr>
            <a:xfrm>
              <a:off x="4123109" y="4083521"/>
              <a:ext cx="1423671" cy="396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800" b="1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a-DK" sz="1600"/>
                <a:t>Gitte Jul</a:t>
              </a:r>
            </a:p>
          </p:txBody>
        </p:sp>
        <p:sp>
          <p:nvSpPr>
            <p:cNvPr id="18" name="Pladsholder til tekst 2">
              <a:extLst>
                <a:ext uri="{FF2B5EF4-FFF2-40B4-BE49-F238E27FC236}">
                  <a16:creationId xmlns:a16="http://schemas.microsoft.com/office/drawing/2014/main" id="{3B075733-6618-0794-CD4C-1AFB202E106F}"/>
                </a:ext>
              </a:extLst>
            </p:cNvPr>
            <p:cNvSpPr txBox="1">
              <a:spLocks/>
            </p:cNvSpPr>
            <p:nvPr/>
          </p:nvSpPr>
          <p:spPr>
            <a:xfrm>
              <a:off x="4123108" y="4385158"/>
              <a:ext cx="1549159" cy="6251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a-DK" sz="1300"/>
                <a:t>Praktikkoordinator</a:t>
              </a:r>
            </a:p>
            <a:p>
              <a:r>
                <a:rPr lang="da-DK" sz="1300"/>
                <a:t>praktik@kea.dk</a:t>
              </a:r>
            </a:p>
          </p:txBody>
        </p:sp>
      </p:grpSp>
      <p:pic>
        <p:nvPicPr>
          <p:cNvPr id="20" name="Billede 19">
            <a:extLst>
              <a:ext uri="{FF2B5EF4-FFF2-40B4-BE49-F238E27FC236}">
                <a16:creationId xmlns:a16="http://schemas.microsoft.com/office/drawing/2014/main" id="{AFDCCE9F-9B29-6A05-42A0-624250DEE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90" y="42801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2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9C1AB-3E04-C444-7005-4B3586EC3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E2ECC-F21D-7246-4189-D936B9BFA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148" y="325360"/>
            <a:ext cx="6408174" cy="1325563"/>
          </a:xfrm>
        </p:spPr>
        <p:txBody>
          <a:bodyPr/>
          <a:lstStyle/>
          <a:p>
            <a:r>
              <a:rPr lang="da-DK" dirty="0"/>
              <a:t>Datamatikeruddannelsen</a:t>
            </a:r>
          </a:p>
        </p:txBody>
      </p:sp>
      <p:sp>
        <p:nvSpPr>
          <p:cNvPr id="3" name="Pladsholder til tekst 4">
            <a:extLst>
              <a:ext uri="{FF2B5EF4-FFF2-40B4-BE49-F238E27FC236}">
                <a16:creationId xmlns:a16="http://schemas.microsoft.com/office/drawing/2014/main" id="{D571441A-004D-7A35-86EE-0F8E96BE6CDB}"/>
              </a:ext>
            </a:extLst>
          </p:cNvPr>
          <p:cNvSpPr txBox="1">
            <a:spLocks/>
          </p:cNvSpPr>
          <p:nvPr/>
        </p:nvSpPr>
        <p:spPr>
          <a:xfrm>
            <a:off x="1219175" y="2019364"/>
            <a:ext cx="9649478" cy="47253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5 semestre = 2½ år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F418EB8-31A8-612B-D307-5BF8C2D4D1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19"/>
          <a:stretch/>
        </p:blipFill>
        <p:spPr>
          <a:xfrm>
            <a:off x="1190626" y="2480808"/>
            <a:ext cx="9977218" cy="33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86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AABF-2D05-0A47-735D-9D2B9B43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F7CFF-9E76-ED8E-3E24-2EE1D17A7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619" y="228387"/>
            <a:ext cx="9839632" cy="1325563"/>
          </a:xfrm>
        </p:spPr>
        <p:txBody>
          <a:bodyPr/>
          <a:lstStyle/>
          <a:p>
            <a:r>
              <a:rPr lang="da-DK" dirty="0"/>
              <a:t>Eksamener på Datamatikeruddannelsen</a:t>
            </a:r>
          </a:p>
        </p:txBody>
      </p:sp>
      <p:sp>
        <p:nvSpPr>
          <p:cNvPr id="3" name="Pladsholder til tekst 4">
            <a:extLst>
              <a:ext uri="{FF2B5EF4-FFF2-40B4-BE49-F238E27FC236}">
                <a16:creationId xmlns:a16="http://schemas.microsoft.com/office/drawing/2014/main" id="{058F6011-44E8-24E6-26C7-63772023675C}"/>
              </a:ext>
            </a:extLst>
          </p:cNvPr>
          <p:cNvSpPr txBox="1">
            <a:spLocks/>
          </p:cNvSpPr>
          <p:nvPr/>
        </p:nvSpPr>
        <p:spPr>
          <a:xfrm>
            <a:off x="1868103" y="2107855"/>
            <a:ext cx="7946701" cy="38269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8-9 eksamener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948880F-1AAA-5E8A-4532-03FC7F582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19"/>
          <a:stretch/>
        </p:blipFill>
        <p:spPr>
          <a:xfrm>
            <a:off x="1839554" y="2569298"/>
            <a:ext cx="8080273" cy="2744698"/>
          </a:xfrm>
          <a:prstGeom prst="rect">
            <a:avLst/>
          </a:prstGeom>
        </p:spPr>
      </p:pic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F1F2CE7A-6BCD-D94C-EB57-01D975ECAD3B}"/>
              </a:ext>
            </a:extLst>
          </p:cNvPr>
          <p:cNvSpPr/>
          <p:nvPr/>
        </p:nvSpPr>
        <p:spPr>
          <a:xfrm>
            <a:off x="1869049" y="2919568"/>
            <a:ext cx="1614028" cy="1157747"/>
          </a:xfrm>
          <a:prstGeom prst="roundRect">
            <a:avLst>
              <a:gd name="adj" fmla="val 8242"/>
            </a:avLst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: afrundede hjørner 5">
            <a:extLst>
              <a:ext uri="{FF2B5EF4-FFF2-40B4-BE49-F238E27FC236}">
                <a16:creationId xmlns:a16="http://schemas.microsoft.com/office/drawing/2014/main" id="{8D0B1A4D-D04C-946A-0ECF-0AADFA80B8C7}"/>
              </a:ext>
            </a:extLst>
          </p:cNvPr>
          <p:cNvSpPr/>
          <p:nvPr/>
        </p:nvSpPr>
        <p:spPr>
          <a:xfrm>
            <a:off x="3483078" y="2919567"/>
            <a:ext cx="1604809" cy="2271692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aleboble: oval 6">
            <a:extLst>
              <a:ext uri="{FF2B5EF4-FFF2-40B4-BE49-F238E27FC236}">
                <a16:creationId xmlns:a16="http://schemas.microsoft.com/office/drawing/2014/main" id="{104C9D6A-0701-60BE-0F8A-3023E9FCA762}"/>
              </a:ext>
            </a:extLst>
          </p:cNvPr>
          <p:cNvSpPr/>
          <p:nvPr/>
        </p:nvSpPr>
        <p:spPr>
          <a:xfrm>
            <a:off x="3524206" y="5405379"/>
            <a:ext cx="1047135" cy="479323"/>
          </a:xfrm>
          <a:prstGeom prst="wedgeEllipseCallout">
            <a:avLst>
              <a:gd name="adj1" fmla="val 96093"/>
              <a:gd name="adj2" fmla="val -1009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75%</a:t>
            </a:r>
          </a:p>
        </p:txBody>
      </p:sp>
      <p:sp>
        <p:nvSpPr>
          <p:cNvPr id="8" name="Taleboble: oval 7">
            <a:extLst>
              <a:ext uri="{FF2B5EF4-FFF2-40B4-BE49-F238E27FC236}">
                <a16:creationId xmlns:a16="http://schemas.microsoft.com/office/drawing/2014/main" id="{AB1684C4-8FAD-18E5-796C-619351BBF864}"/>
              </a:ext>
            </a:extLst>
          </p:cNvPr>
          <p:cNvSpPr/>
          <p:nvPr/>
        </p:nvSpPr>
        <p:spPr>
          <a:xfrm>
            <a:off x="2562811" y="5424603"/>
            <a:ext cx="1047135" cy="479323"/>
          </a:xfrm>
          <a:prstGeom prst="wedgeEllipseCallout">
            <a:avLst>
              <a:gd name="adj1" fmla="val 34969"/>
              <a:gd name="adj2" fmla="val -3477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25%</a:t>
            </a:r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9129B15E-7335-295E-691E-A7221C7D4CB0}"/>
              </a:ext>
            </a:extLst>
          </p:cNvPr>
          <p:cNvSpPr/>
          <p:nvPr/>
        </p:nvSpPr>
        <p:spPr>
          <a:xfrm>
            <a:off x="5087887" y="2941468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3276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: afrundede hjørner 9">
            <a:extLst>
              <a:ext uri="{FF2B5EF4-FFF2-40B4-BE49-F238E27FC236}">
                <a16:creationId xmlns:a16="http://schemas.microsoft.com/office/drawing/2014/main" id="{DCEC8E53-034C-4468-6F0F-CF633167A525}"/>
              </a:ext>
            </a:extLst>
          </p:cNvPr>
          <p:cNvSpPr/>
          <p:nvPr/>
        </p:nvSpPr>
        <p:spPr>
          <a:xfrm>
            <a:off x="5087886" y="3695139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3276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: afrundede hjørner 10">
            <a:extLst>
              <a:ext uri="{FF2B5EF4-FFF2-40B4-BE49-F238E27FC236}">
                <a16:creationId xmlns:a16="http://schemas.microsoft.com/office/drawing/2014/main" id="{316A659F-FE89-E487-9021-DD04E2901D67}"/>
              </a:ext>
            </a:extLst>
          </p:cNvPr>
          <p:cNvSpPr/>
          <p:nvPr/>
        </p:nvSpPr>
        <p:spPr>
          <a:xfrm>
            <a:off x="5087887" y="4444261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3276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aleboble: oval 11">
            <a:extLst>
              <a:ext uri="{FF2B5EF4-FFF2-40B4-BE49-F238E27FC236}">
                <a16:creationId xmlns:a16="http://schemas.microsoft.com/office/drawing/2014/main" id="{8DC50485-CAEF-13B2-BE12-7911756E2BFC}"/>
              </a:ext>
            </a:extLst>
          </p:cNvPr>
          <p:cNvSpPr/>
          <p:nvPr/>
        </p:nvSpPr>
        <p:spPr>
          <a:xfrm>
            <a:off x="5087887" y="5326899"/>
            <a:ext cx="1611683" cy="639932"/>
          </a:xfrm>
          <a:prstGeom prst="wedgeEllipseCallout">
            <a:avLst>
              <a:gd name="adj1" fmla="val 41061"/>
              <a:gd name="adj2" fmla="val -68712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/>
              <a:t>3 adskilte eksamener</a:t>
            </a:r>
          </a:p>
        </p:txBody>
      </p:sp>
      <p:sp>
        <p:nvSpPr>
          <p:cNvPr id="13" name="Rektangel: afrundede hjørner 12">
            <a:extLst>
              <a:ext uri="{FF2B5EF4-FFF2-40B4-BE49-F238E27FC236}">
                <a16:creationId xmlns:a16="http://schemas.microsoft.com/office/drawing/2014/main" id="{949BD1CB-9DC3-CECF-BBB5-24D586BF1E6D}"/>
              </a:ext>
            </a:extLst>
          </p:cNvPr>
          <p:cNvSpPr/>
          <p:nvPr/>
        </p:nvSpPr>
        <p:spPr>
          <a:xfrm>
            <a:off x="6691897" y="2928565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ktangel: afrundede hjørner 13">
            <a:extLst>
              <a:ext uri="{FF2B5EF4-FFF2-40B4-BE49-F238E27FC236}">
                <a16:creationId xmlns:a16="http://schemas.microsoft.com/office/drawing/2014/main" id="{9C82D4BD-946A-5211-5CF3-42916C64241C}"/>
              </a:ext>
            </a:extLst>
          </p:cNvPr>
          <p:cNvSpPr/>
          <p:nvPr/>
        </p:nvSpPr>
        <p:spPr>
          <a:xfrm>
            <a:off x="6691896" y="3682236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: afrundede hjørner 14">
            <a:extLst>
              <a:ext uri="{FF2B5EF4-FFF2-40B4-BE49-F238E27FC236}">
                <a16:creationId xmlns:a16="http://schemas.microsoft.com/office/drawing/2014/main" id="{0DB5D89F-49AA-8227-9DAE-722CCF134654}"/>
              </a:ext>
            </a:extLst>
          </p:cNvPr>
          <p:cNvSpPr/>
          <p:nvPr/>
        </p:nvSpPr>
        <p:spPr>
          <a:xfrm>
            <a:off x="6691897" y="4431358"/>
            <a:ext cx="1574391" cy="745014"/>
          </a:xfrm>
          <a:prstGeom prst="roundRect">
            <a:avLst>
              <a:gd name="adj" fmla="val 6498"/>
            </a:avLst>
          </a:prstGeom>
          <a:noFill/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Taleboble: oval 15">
            <a:extLst>
              <a:ext uri="{FF2B5EF4-FFF2-40B4-BE49-F238E27FC236}">
                <a16:creationId xmlns:a16="http://schemas.microsoft.com/office/drawing/2014/main" id="{671062DE-0CF0-D402-93D9-B3314587AC54}"/>
              </a:ext>
            </a:extLst>
          </p:cNvPr>
          <p:cNvSpPr/>
          <p:nvPr/>
        </p:nvSpPr>
        <p:spPr>
          <a:xfrm>
            <a:off x="6691897" y="5313996"/>
            <a:ext cx="1611683" cy="639932"/>
          </a:xfrm>
          <a:prstGeom prst="wedgeEllipseCallout">
            <a:avLst>
              <a:gd name="adj1" fmla="val 41061"/>
              <a:gd name="adj2" fmla="val -68712"/>
            </a:avLst>
          </a:prstGeom>
          <a:solidFill>
            <a:srgbClr val="7BC05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/>
              <a:t>3 adskilte eksamener</a:t>
            </a:r>
          </a:p>
        </p:txBody>
      </p:sp>
      <p:sp>
        <p:nvSpPr>
          <p:cNvPr id="17" name="Rektangel: afrundede hjørner 16">
            <a:extLst>
              <a:ext uri="{FF2B5EF4-FFF2-40B4-BE49-F238E27FC236}">
                <a16:creationId xmlns:a16="http://schemas.microsoft.com/office/drawing/2014/main" id="{78D1EC05-381E-B623-FB26-8A5A24B61B90}"/>
              </a:ext>
            </a:extLst>
          </p:cNvPr>
          <p:cNvSpPr/>
          <p:nvPr/>
        </p:nvSpPr>
        <p:spPr>
          <a:xfrm>
            <a:off x="8275723" y="2923786"/>
            <a:ext cx="1604809" cy="1114999"/>
          </a:xfrm>
          <a:prstGeom prst="roundRect">
            <a:avLst>
              <a:gd name="adj" fmla="val 6498"/>
            </a:avLst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ktangel: afrundede hjørner 17">
            <a:extLst>
              <a:ext uri="{FF2B5EF4-FFF2-40B4-BE49-F238E27FC236}">
                <a16:creationId xmlns:a16="http://schemas.microsoft.com/office/drawing/2014/main" id="{67A3DF4E-B287-1DAB-5B6C-1F8CB1D45A09}"/>
              </a:ext>
            </a:extLst>
          </p:cNvPr>
          <p:cNvSpPr/>
          <p:nvPr/>
        </p:nvSpPr>
        <p:spPr>
          <a:xfrm>
            <a:off x="8274585" y="4051688"/>
            <a:ext cx="1604809" cy="1153529"/>
          </a:xfrm>
          <a:prstGeom prst="roundRect">
            <a:avLst>
              <a:gd name="adj" fmla="val 6498"/>
            </a:avLst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Taleboble: oval 18">
            <a:extLst>
              <a:ext uri="{FF2B5EF4-FFF2-40B4-BE49-F238E27FC236}">
                <a16:creationId xmlns:a16="http://schemas.microsoft.com/office/drawing/2014/main" id="{BBA36452-0C81-5E79-D988-72FF65B9D851}"/>
              </a:ext>
            </a:extLst>
          </p:cNvPr>
          <p:cNvSpPr/>
          <p:nvPr/>
        </p:nvSpPr>
        <p:spPr>
          <a:xfrm>
            <a:off x="8373086" y="3411756"/>
            <a:ext cx="1449956" cy="463671"/>
          </a:xfrm>
          <a:prstGeom prst="wedgeEllipseCallout">
            <a:avLst>
              <a:gd name="adj1" fmla="val 47835"/>
              <a:gd name="adj2" fmla="val 73112"/>
            </a:avLst>
          </a:prstGeom>
          <a:ln w="127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En rapport</a:t>
            </a:r>
          </a:p>
        </p:txBody>
      </p:sp>
      <p:sp>
        <p:nvSpPr>
          <p:cNvPr id="20" name="Taleboble: oval 19">
            <a:extLst>
              <a:ext uri="{FF2B5EF4-FFF2-40B4-BE49-F238E27FC236}">
                <a16:creationId xmlns:a16="http://schemas.microsoft.com/office/drawing/2014/main" id="{1C41D3F6-8B8B-AF23-A930-AFA46A275D1E}"/>
              </a:ext>
            </a:extLst>
          </p:cNvPr>
          <p:cNvSpPr/>
          <p:nvPr/>
        </p:nvSpPr>
        <p:spPr>
          <a:xfrm>
            <a:off x="8714281" y="5305614"/>
            <a:ext cx="1555037" cy="605553"/>
          </a:xfrm>
          <a:prstGeom prst="wedgeEllipseCallout">
            <a:avLst>
              <a:gd name="adj1" fmla="val 25894"/>
              <a:gd name="adj2" fmla="val -7393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>
                <a:solidFill>
                  <a:schemeClr val="bg1"/>
                </a:solidFill>
              </a:rPr>
              <a:t>Afsluttende eksamen</a:t>
            </a:r>
          </a:p>
        </p:txBody>
      </p:sp>
    </p:spTree>
    <p:extLst>
      <p:ext uri="{BB962C8B-B14F-4D97-AF65-F5344CB8AC3E}">
        <p14:creationId xmlns:p14="http://schemas.microsoft.com/office/powerpoint/2010/main" val="16888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0BCC4-82D9-E68E-F3CB-DFC63764D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97511-8FB0-2D95-1060-DE1F5BEA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318" y="284696"/>
            <a:ext cx="5729748" cy="1325563"/>
          </a:xfrm>
        </p:spPr>
        <p:txBody>
          <a:bodyPr/>
          <a:lstStyle/>
          <a:p>
            <a:r>
              <a:rPr lang="da-DK" dirty="0"/>
              <a:t>Fokus på 1.semester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C2289A69-580E-B937-B97A-A5F02960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19"/>
          <a:stretch/>
        </p:blipFill>
        <p:spPr>
          <a:xfrm>
            <a:off x="2016535" y="2746279"/>
            <a:ext cx="8080273" cy="2744698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00C3AD90-8174-198E-B55D-519741D22424}"/>
              </a:ext>
            </a:extLst>
          </p:cNvPr>
          <p:cNvSpPr/>
          <p:nvPr/>
        </p:nvSpPr>
        <p:spPr>
          <a:xfrm>
            <a:off x="3661489" y="2746280"/>
            <a:ext cx="6455790" cy="2696477"/>
          </a:xfrm>
          <a:prstGeom prst="rect">
            <a:avLst/>
          </a:prstGeom>
          <a:solidFill>
            <a:srgbClr val="EDEDED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B67DBDF3-3B3A-22C6-2A61-744E646C857C}"/>
              </a:ext>
            </a:extLst>
          </p:cNvPr>
          <p:cNvGrpSpPr/>
          <p:nvPr/>
        </p:nvGrpSpPr>
        <p:grpSpPr>
          <a:xfrm>
            <a:off x="5354740" y="1986118"/>
            <a:ext cx="4044197" cy="3961179"/>
            <a:chOff x="3870068" y="932222"/>
            <a:chExt cx="4044197" cy="39611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9251B-3E2F-FE51-51EC-730D17F92654}"/>
                </a:ext>
              </a:extLst>
            </p:cNvPr>
            <p:cNvSpPr/>
            <p:nvPr/>
          </p:nvSpPr>
          <p:spPr>
            <a:xfrm>
              <a:off x="3870068" y="932222"/>
              <a:ext cx="3963748" cy="3961179"/>
            </a:xfrm>
            <a:prstGeom prst="rect">
              <a:avLst/>
            </a:prstGeom>
            <a:solidFill>
              <a:srgbClr val="FA9370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6836B41-1E8F-71D8-F955-B8B19969CA2F}"/>
                </a:ext>
              </a:extLst>
            </p:cNvPr>
            <p:cNvSpPr txBox="1">
              <a:spLocks/>
            </p:cNvSpPr>
            <p:nvPr/>
          </p:nvSpPr>
          <p:spPr>
            <a:xfrm>
              <a:off x="4075827" y="1012683"/>
              <a:ext cx="3580567" cy="44379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0"/>
                </a:spcBef>
                <a:buFont typeface="Arial" panose="020B0604020202020204" pitchFamily="34" charset="0"/>
                <a:buNone/>
                <a:defRPr sz="1800" b="1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a-DK"/>
                <a:t>Tre fagelementer</a:t>
              </a: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466C44C2-F477-0F2F-F258-FEBA1D631D23}"/>
                </a:ext>
              </a:extLst>
            </p:cNvPr>
            <p:cNvSpPr txBox="1">
              <a:spLocks/>
            </p:cNvSpPr>
            <p:nvPr/>
          </p:nvSpPr>
          <p:spPr>
            <a:xfrm>
              <a:off x="4075827" y="1623272"/>
              <a:ext cx="3838438" cy="3223399"/>
            </a:xfrm>
            <a:prstGeom prst="rect">
              <a:avLst/>
            </a:prstGeom>
          </p:spPr>
          <p:txBody>
            <a:bodyPr/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a-DK" sz="1300" b="1"/>
                <a:t>Programmering</a:t>
              </a:r>
              <a:r>
                <a:rPr lang="da-DK" sz="1300"/>
                <a:t>:</a:t>
              </a:r>
            </a:p>
            <a:p>
              <a:r>
                <a:rPr lang="da-DK" sz="1300"/>
                <a:t>”Hvordan man i praksis konstruerer programmer – ved brug af værktøjer og metoder brugt i branchen”</a:t>
              </a:r>
            </a:p>
            <a:p>
              <a:endParaRPr lang="da-DK" sz="1300"/>
            </a:p>
            <a:p>
              <a:r>
                <a:rPr lang="da-DK" sz="1300" b="1"/>
                <a:t>Systemudvikling</a:t>
              </a:r>
              <a:r>
                <a:rPr lang="da-DK" sz="1300"/>
                <a:t>:</a:t>
              </a:r>
            </a:p>
            <a:p>
              <a:r>
                <a:rPr lang="da-DK" sz="1300"/>
                <a:t>”Alt det der støtter op om selve programmeringen – planlægning, design, kvalitetssikring</a:t>
              </a:r>
            </a:p>
            <a:p>
              <a:endParaRPr lang="da-DK" sz="1300"/>
            </a:p>
            <a:p>
              <a:r>
                <a:rPr lang="da-DK" sz="1300" b="1"/>
                <a:t>Virksomheden</a:t>
              </a:r>
              <a:r>
                <a:rPr lang="da-DK" sz="1300"/>
                <a:t>:</a:t>
              </a:r>
            </a:p>
            <a:p>
              <a:r>
                <a:rPr lang="da-DK" sz="1300"/>
                <a:t>”Dem der aftager programmerne, og betaler os for at lave dem”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32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ACF8A-815F-55E3-A725-5EFC016F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66F05-66FA-5B14-6B85-9B9B34218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847735" cy="1041212"/>
          </a:xfrm>
        </p:spPr>
        <p:txBody>
          <a:bodyPr>
            <a:normAutofit fontScale="90000"/>
          </a:bodyPr>
          <a:lstStyle/>
          <a:p>
            <a: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Ugeplan på 1. semester</a:t>
            </a:r>
            <a:endParaRPr lang="da-DK" dirty="0"/>
          </a:p>
        </p:txBody>
      </p:sp>
      <p:grpSp>
        <p:nvGrpSpPr>
          <p:cNvPr id="3" name="Group 157">
            <a:extLst>
              <a:ext uri="{FF2B5EF4-FFF2-40B4-BE49-F238E27FC236}">
                <a16:creationId xmlns:a16="http://schemas.microsoft.com/office/drawing/2014/main" id="{EEAE69D8-7551-2758-691D-40FC9E0047AC}"/>
              </a:ext>
            </a:extLst>
          </p:cNvPr>
          <p:cNvGrpSpPr/>
          <p:nvPr/>
        </p:nvGrpSpPr>
        <p:grpSpPr>
          <a:xfrm flipH="1">
            <a:off x="5018727" y="1433420"/>
            <a:ext cx="2908106" cy="2749713"/>
            <a:chOff x="-1" y="0"/>
            <a:chExt cx="2342558" cy="2342555"/>
          </a:xfrm>
          <a:solidFill>
            <a:srgbClr val="3FCEE8">
              <a:alpha val="85000"/>
            </a:srgbClr>
          </a:solidFill>
        </p:grpSpPr>
        <p:sp>
          <p:nvSpPr>
            <p:cNvPr id="4" name="Shape 155">
              <a:extLst>
                <a:ext uri="{FF2B5EF4-FFF2-40B4-BE49-F238E27FC236}">
                  <a16:creationId xmlns:a16="http://schemas.microsoft.com/office/drawing/2014/main" id="{38B81D53-61DF-662D-1649-33861E594367}"/>
                </a:ext>
              </a:extLst>
            </p:cNvPr>
            <p:cNvSpPr/>
            <p:nvPr/>
          </p:nvSpPr>
          <p:spPr>
            <a:xfrm>
              <a:off x="-1" y="0"/>
              <a:ext cx="2342558" cy="234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" name="Shape 156">
              <a:extLst>
                <a:ext uri="{FF2B5EF4-FFF2-40B4-BE49-F238E27FC236}">
                  <a16:creationId xmlns:a16="http://schemas.microsoft.com/office/drawing/2014/main" id="{D0A37F12-8149-72D6-67DF-1650DFD717D4}"/>
                </a:ext>
              </a:extLst>
            </p:cNvPr>
            <p:cNvSpPr/>
            <p:nvPr/>
          </p:nvSpPr>
          <p:spPr>
            <a:xfrm>
              <a:off x="337261" y="399951"/>
              <a:ext cx="1668035" cy="390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2230" tIns="62230" rIns="62230" bIns="62230" numCol="1" anchor="ctr">
              <a:spAutoFit/>
            </a:bodyPr>
            <a:lstStyle>
              <a:lvl1pPr algn="ctr" defTabSz="2178050">
                <a:lnSpc>
                  <a:spcPct val="90000"/>
                </a:lnSpc>
                <a:spcBef>
                  <a:spcPts val="2000"/>
                </a:spcBef>
                <a:defRPr sz="4900"/>
              </a:lvl1pPr>
            </a:lstStyle>
            <a:p>
              <a:pPr>
                <a:defRPr sz="1800"/>
              </a:pPr>
              <a:r>
                <a:rPr lang="da-DK" sz="24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Code Lab</a:t>
              </a:r>
              <a:endParaRPr lang="en-US"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6" name="Group 157">
            <a:extLst>
              <a:ext uri="{FF2B5EF4-FFF2-40B4-BE49-F238E27FC236}">
                <a16:creationId xmlns:a16="http://schemas.microsoft.com/office/drawing/2014/main" id="{452D717C-FA11-653A-8C26-437627A0D82C}"/>
              </a:ext>
            </a:extLst>
          </p:cNvPr>
          <p:cNvGrpSpPr/>
          <p:nvPr/>
        </p:nvGrpSpPr>
        <p:grpSpPr>
          <a:xfrm>
            <a:off x="3016773" y="3084296"/>
            <a:ext cx="2908106" cy="2604298"/>
            <a:chOff x="-114" y="120389"/>
            <a:chExt cx="2342558" cy="2342555"/>
          </a:xfrm>
          <a:solidFill>
            <a:srgbClr val="3FCEE8">
              <a:alpha val="85000"/>
            </a:srgbClr>
          </a:solidFill>
        </p:grpSpPr>
        <p:sp>
          <p:nvSpPr>
            <p:cNvPr id="7" name="Shape 155">
              <a:extLst>
                <a:ext uri="{FF2B5EF4-FFF2-40B4-BE49-F238E27FC236}">
                  <a16:creationId xmlns:a16="http://schemas.microsoft.com/office/drawing/2014/main" id="{238F590A-1788-C253-001F-634E925477D5}"/>
                </a:ext>
              </a:extLst>
            </p:cNvPr>
            <p:cNvSpPr/>
            <p:nvPr/>
          </p:nvSpPr>
          <p:spPr>
            <a:xfrm>
              <a:off x="-114" y="120389"/>
              <a:ext cx="2342558" cy="234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Shape 156">
              <a:extLst>
                <a:ext uri="{FF2B5EF4-FFF2-40B4-BE49-F238E27FC236}">
                  <a16:creationId xmlns:a16="http://schemas.microsoft.com/office/drawing/2014/main" id="{F71F0E01-230D-E918-3F6F-95F5AC1481FE}"/>
                </a:ext>
              </a:extLst>
            </p:cNvPr>
            <p:cNvSpPr/>
            <p:nvPr/>
          </p:nvSpPr>
          <p:spPr>
            <a:xfrm>
              <a:off x="15988" y="457197"/>
              <a:ext cx="2249749" cy="1010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2230" tIns="62230" rIns="62230" bIns="62230" numCol="1" anchor="ctr">
              <a:spAutoFit/>
            </a:bodyPr>
            <a:lstStyle>
              <a:lvl1pPr algn="ctr" defTabSz="2178050">
                <a:lnSpc>
                  <a:spcPct val="90000"/>
                </a:lnSpc>
                <a:spcBef>
                  <a:spcPts val="2000"/>
                </a:spcBef>
                <a:defRPr sz="4900"/>
              </a:lvl1pPr>
            </a:lstStyle>
            <a:p>
              <a:pPr lvl="0">
                <a:defRPr sz="1800"/>
              </a:pPr>
              <a:r>
                <a:rPr lang="da-DK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IT og forretnings-forståelse</a:t>
              </a:r>
            </a:p>
          </p:txBody>
        </p:sp>
      </p:grpSp>
      <p:grpSp>
        <p:nvGrpSpPr>
          <p:cNvPr id="10" name="Group 160">
            <a:extLst>
              <a:ext uri="{FF2B5EF4-FFF2-40B4-BE49-F238E27FC236}">
                <a16:creationId xmlns:a16="http://schemas.microsoft.com/office/drawing/2014/main" id="{CEE7A7A3-A56D-E78C-42C0-7680824E8B19}"/>
              </a:ext>
            </a:extLst>
          </p:cNvPr>
          <p:cNvGrpSpPr/>
          <p:nvPr/>
        </p:nvGrpSpPr>
        <p:grpSpPr>
          <a:xfrm>
            <a:off x="5519106" y="3131005"/>
            <a:ext cx="3359752" cy="3114485"/>
            <a:chOff x="679404" y="-436881"/>
            <a:chExt cx="2426630" cy="2342554"/>
          </a:xfrm>
          <a:solidFill>
            <a:srgbClr val="FFFF00">
              <a:alpha val="66000"/>
            </a:srgbClr>
          </a:solidFill>
        </p:grpSpPr>
        <p:sp>
          <p:nvSpPr>
            <p:cNvPr id="11" name="Shape 158">
              <a:extLst>
                <a:ext uri="{FF2B5EF4-FFF2-40B4-BE49-F238E27FC236}">
                  <a16:creationId xmlns:a16="http://schemas.microsoft.com/office/drawing/2014/main" id="{7A0B4E8E-9E1B-E125-0A2E-F10964C8844B}"/>
                </a:ext>
              </a:extLst>
            </p:cNvPr>
            <p:cNvSpPr/>
            <p:nvPr/>
          </p:nvSpPr>
          <p:spPr>
            <a:xfrm>
              <a:off x="699831" y="-436881"/>
              <a:ext cx="2342558" cy="2342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25400" cap="flat">
              <a:solidFill>
                <a:srgbClr val="FFFF00">
                  <a:alpha val="51000"/>
                </a:srgbClr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Shape 159">
              <a:extLst>
                <a:ext uri="{FF2B5EF4-FFF2-40B4-BE49-F238E27FC236}">
                  <a16:creationId xmlns:a16="http://schemas.microsoft.com/office/drawing/2014/main" id="{F0542ECD-8B8B-E8A9-C210-1174394993D1}"/>
                </a:ext>
              </a:extLst>
            </p:cNvPr>
            <p:cNvSpPr/>
            <p:nvPr/>
          </p:nvSpPr>
          <p:spPr>
            <a:xfrm>
              <a:off x="679404" y="64050"/>
              <a:ext cx="2426630" cy="344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2230" tIns="62230" rIns="62230" bIns="62230" numCol="1" anchor="ctr">
              <a:spAutoFit/>
            </a:bodyPr>
            <a:lstStyle>
              <a:lvl1pPr algn="ctr" defTabSz="2178050">
                <a:lnSpc>
                  <a:spcPct val="90000"/>
                </a:lnSpc>
                <a:spcBef>
                  <a:spcPts val="2000"/>
                </a:spcBef>
                <a:defRPr sz="4900"/>
              </a:lvl1pPr>
            </a:lstStyle>
            <a:p>
              <a:pPr>
                <a:defRPr sz="1800"/>
              </a:pPr>
              <a:r>
                <a:rPr lang="da-DK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Softwareudvikling</a:t>
              </a:r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3" name="Shape 159">
            <a:extLst>
              <a:ext uri="{FF2B5EF4-FFF2-40B4-BE49-F238E27FC236}">
                <a16:creationId xmlns:a16="http://schemas.microsoft.com/office/drawing/2014/main" id="{AD99D69D-B14A-D902-8014-5D2F8C244913}"/>
              </a:ext>
            </a:extLst>
          </p:cNvPr>
          <p:cNvSpPr/>
          <p:nvPr/>
        </p:nvSpPr>
        <p:spPr>
          <a:xfrm>
            <a:off x="6362456" y="5688594"/>
            <a:ext cx="1656438" cy="374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2230" tIns="62230" rIns="62230" bIns="62230" numCol="1" anchor="ctr">
            <a:spAutoFit/>
          </a:bodyPr>
          <a:lstStyle>
            <a:lvl1pPr algn="ctr" defTabSz="2178050">
              <a:lnSpc>
                <a:spcPct val="90000"/>
              </a:lnSpc>
              <a:spcBef>
                <a:spcPts val="2000"/>
              </a:spcBef>
              <a:defRPr sz="4900"/>
            </a:lvl1pPr>
          </a:lstStyle>
          <a:p>
            <a:pPr lvl="0">
              <a:defRPr sz="1800"/>
            </a:pPr>
            <a:r>
              <a:rPr lang="da-DK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 lektioner</a:t>
            </a:r>
            <a:endParaRPr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hape 156">
            <a:extLst>
              <a:ext uri="{FF2B5EF4-FFF2-40B4-BE49-F238E27FC236}">
                <a16:creationId xmlns:a16="http://schemas.microsoft.com/office/drawing/2014/main" id="{E5CF2617-8489-58F9-1244-670EF143A845}"/>
              </a:ext>
            </a:extLst>
          </p:cNvPr>
          <p:cNvSpPr/>
          <p:nvPr/>
        </p:nvSpPr>
        <p:spPr>
          <a:xfrm>
            <a:off x="3741512" y="4439927"/>
            <a:ext cx="1647895" cy="4026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2230" tIns="62230" rIns="62230" bIns="62230" numCol="1" anchor="ctr">
            <a:spAutoFit/>
          </a:bodyPr>
          <a:lstStyle>
            <a:lvl1pPr algn="ctr" defTabSz="2178050">
              <a:lnSpc>
                <a:spcPct val="90000"/>
              </a:lnSpc>
              <a:spcBef>
                <a:spcPts val="2000"/>
              </a:spcBef>
              <a:defRPr sz="4900"/>
            </a:lvl1pPr>
          </a:lstStyle>
          <a:p>
            <a:pPr lvl="0">
              <a:defRPr sz="1800"/>
            </a:pPr>
            <a:r>
              <a:rPr lang="da-DK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lektioner</a:t>
            </a:r>
            <a:endParaRPr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Shape 159">
            <a:extLst>
              <a:ext uri="{FF2B5EF4-FFF2-40B4-BE49-F238E27FC236}">
                <a16:creationId xmlns:a16="http://schemas.microsoft.com/office/drawing/2014/main" id="{10F493B8-DBA4-C493-B245-58AEC1C56396}"/>
              </a:ext>
            </a:extLst>
          </p:cNvPr>
          <p:cNvSpPr/>
          <p:nvPr/>
        </p:nvSpPr>
        <p:spPr>
          <a:xfrm>
            <a:off x="5875373" y="4282159"/>
            <a:ext cx="2633590" cy="1379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2230" tIns="62230" rIns="62230" bIns="62230" numCol="1" anchor="ctr">
            <a:spAutoFit/>
          </a:bodyPr>
          <a:lstStyle>
            <a:lvl1pPr algn="ctr" defTabSz="2178050">
              <a:lnSpc>
                <a:spcPct val="90000"/>
              </a:lnSpc>
              <a:spcBef>
                <a:spcPts val="2000"/>
              </a:spcBef>
              <a:defRPr sz="4900"/>
            </a:lvl1pPr>
          </a:lstStyle>
          <a:p>
            <a:pPr>
              <a:defRPr sz="1800"/>
            </a:pPr>
            <a:r>
              <a:rPr lang="da-DK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Programmering</a:t>
            </a:r>
          </a:p>
          <a:p>
            <a:pPr>
              <a:defRPr sz="1800"/>
            </a:pPr>
            <a: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 lektioner</a:t>
            </a:r>
            <a:b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b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Systemudvikling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Shape 156">
            <a:extLst>
              <a:ext uri="{FF2B5EF4-FFF2-40B4-BE49-F238E27FC236}">
                <a16:creationId xmlns:a16="http://schemas.microsoft.com/office/drawing/2014/main" id="{14C87A0C-ED0A-39D0-7778-45E0C0407308}"/>
              </a:ext>
            </a:extLst>
          </p:cNvPr>
          <p:cNvSpPr/>
          <p:nvPr/>
        </p:nvSpPr>
        <p:spPr>
          <a:xfrm>
            <a:off x="5293187" y="2470304"/>
            <a:ext cx="2449550" cy="4026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2230" tIns="62230" rIns="62230" bIns="62230" numCol="1" anchor="ctr">
            <a:spAutoFit/>
          </a:bodyPr>
          <a:lstStyle>
            <a:lvl1pPr algn="ctr" defTabSz="2178050">
              <a:lnSpc>
                <a:spcPct val="90000"/>
              </a:lnSpc>
              <a:spcBef>
                <a:spcPts val="2000"/>
              </a:spcBef>
              <a:defRPr sz="4900"/>
            </a:lvl1pPr>
          </a:lstStyle>
          <a:p>
            <a:pPr lvl="0">
              <a:defRPr sz="1800"/>
            </a:pPr>
            <a:r>
              <a:rPr lang="da-DK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Åben - 40 timer</a:t>
            </a:r>
            <a:endParaRPr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2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D8311-FE84-EB87-FB6E-AF9C791F1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73B59F28-9CFB-11A4-B411-4FA8CAC7B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393963"/>
              </p:ext>
            </p:extLst>
          </p:nvPr>
        </p:nvGraphicFramePr>
        <p:xfrm>
          <a:off x="1982172" y="1326088"/>
          <a:ext cx="7918298" cy="46310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769186">
                  <a:extLst>
                    <a:ext uri="{9D8B030D-6E8A-4147-A177-3AD203B41FA5}">
                      <a16:colId xmlns:a16="http://schemas.microsoft.com/office/drawing/2014/main" val="70670679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1231697240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497700914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43409504"/>
                    </a:ext>
                  </a:extLst>
                </a:gridCol>
                <a:gridCol w="348387">
                  <a:extLst>
                    <a:ext uri="{9D8B030D-6E8A-4147-A177-3AD203B41FA5}">
                      <a16:colId xmlns:a16="http://schemas.microsoft.com/office/drawing/2014/main" val="2564452134"/>
                    </a:ext>
                  </a:extLst>
                </a:gridCol>
                <a:gridCol w="889863">
                  <a:extLst>
                    <a:ext uri="{9D8B030D-6E8A-4147-A177-3AD203B41FA5}">
                      <a16:colId xmlns:a16="http://schemas.microsoft.com/office/drawing/2014/main" val="2731529714"/>
                    </a:ext>
                  </a:extLst>
                </a:gridCol>
                <a:gridCol w="329337">
                  <a:extLst>
                    <a:ext uri="{9D8B030D-6E8A-4147-A177-3AD203B41FA5}">
                      <a16:colId xmlns:a16="http://schemas.microsoft.com/office/drawing/2014/main" val="2342819296"/>
                    </a:ext>
                  </a:extLst>
                </a:gridCol>
                <a:gridCol w="908913">
                  <a:extLst>
                    <a:ext uri="{9D8B030D-6E8A-4147-A177-3AD203B41FA5}">
                      <a16:colId xmlns:a16="http://schemas.microsoft.com/office/drawing/2014/main" val="1343987647"/>
                    </a:ext>
                  </a:extLst>
                </a:gridCol>
                <a:gridCol w="338862">
                  <a:extLst>
                    <a:ext uri="{9D8B030D-6E8A-4147-A177-3AD203B41FA5}">
                      <a16:colId xmlns:a16="http://schemas.microsoft.com/office/drawing/2014/main" val="1389724925"/>
                    </a:ext>
                  </a:extLst>
                </a:gridCol>
                <a:gridCol w="870813">
                  <a:extLst>
                    <a:ext uri="{9D8B030D-6E8A-4147-A177-3AD203B41FA5}">
                      <a16:colId xmlns:a16="http://schemas.microsoft.com/office/drawing/2014/main" val="2859772354"/>
                    </a:ext>
                  </a:extLst>
                </a:gridCol>
                <a:gridCol w="357912">
                  <a:extLst>
                    <a:ext uri="{9D8B030D-6E8A-4147-A177-3AD203B41FA5}">
                      <a16:colId xmlns:a16="http://schemas.microsoft.com/office/drawing/2014/main" val="1333079017"/>
                    </a:ext>
                  </a:extLst>
                </a:gridCol>
              </a:tblGrid>
              <a:tr h="453057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1.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2.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3.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4.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5.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375718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Programmering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15 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15 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615276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Systemudvikling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10 ECTS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5 ECTS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74433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dirty="0" err="1"/>
                        <a:t>Teknologi</a:t>
                      </a:r>
                      <a:endParaRPr lang="en-GB" sz="1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5 ECTS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670788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/>
                        <a:t>Virksomhed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5 ECTS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5 ECTS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24875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Programmering</a:t>
                      </a:r>
                      <a:r>
                        <a:rPr lang="en-GB" sz="1200"/>
                        <a:t>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10 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623532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Systemudvikling</a:t>
                      </a:r>
                      <a:r>
                        <a:rPr lang="en-GB" sz="1200"/>
                        <a:t> 2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10 ECTS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71767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Teknologi</a:t>
                      </a:r>
                      <a:r>
                        <a:rPr lang="en-GB" sz="1200"/>
                        <a:t> 2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10 ECTS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806116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Valgfag</a:t>
                      </a:r>
                      <a:endParaRPr lang="en-GB" sz="1200"/>
                    </a:p>
                  </a:txBody>
                  <a:tcPr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/>
                        <a:t>30 ECTS</a:t>
                      </a:r>
                    </a:p>
                  </a:txBody>
                  <a:tcPr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1"/>
                    </a:p>
                  </a:txBody>
                  <a:tcPr anchor="ctr"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92019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Praktik</a:t>
                      </a:r>
                      <a:endParaRPr lang="en-GB" sz="1200"/>
                    </a:p>
                  </a:txBody>
                  <a:tcPr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15 ECTS</a:t>
                      </a:r>
                    </a:p>
                  </a:txBody>
                  <a:tcPr anchor="ctr"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/>
                    </a:p>
                  </a:txBody>
                  <a:tcPr anchor="ctr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417730"/>
                  </a:ext>
                </a:extLst>
              </a:tr>
              <a:tr h="417386">
                <a:tc>
                  <a:txBody>
                    <a:bodyPr/>
                    <a:lstStyle/>
                    <a:p>
                      <a:r>
                        <a:rPr lang="en-GB" sz="1200" err="1"/>
                        <a:t>Afsluttende</a:t>
                      </a:r>
                      <a:r>
                        <a:rPr lang="en-GB" sz="1200"/>
                        <a:t> </a:t>
                      </a:r>
                      <a:r>
                        <a:rPr lang="en-GB" sz="1200" err="1"/>
                        <a:t>projekt</a:t>
                      </a:r>
                      <a:endParaRPr lang="en-GB" sz="1200"/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b="1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/>
                        <a:t>15 ECTS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/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699246"/>
                  </a:ext>
                </a:extLst>
              </a:tr>
            </a:tbl>
          </a:graphicData>
        </a:graphic>
      </p:graphicFrame>
      <p:sp>
        <p:nvSpPr>
          <p:cNvPr id="6" name="Star: 5 Points 4">
            <a:extLst>
              <a:ext uri="{FF2B5EF4-FFF2-40B4-BE49-F238E27FC236}">
                <a16:creationId xmlns:a16="http://schemas.microsoft.com/office/drawing/2014/main" id="{532ECF96-575C-479A-A118-1B0538E0C272}"/>
              </a:ext>
            </a:extLst>
          </p:cNvPr>
          <p:cNvSpPr/>
          <p:nvPr/>
        </p:nvSpPr>
        <p:spPr>
          <a:xfrm>
            <a:off x="4671245" y="1860452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Star: 5 Points 5">
            <a:extLst>
              <a:ext uri="{FF2B5EF4-FFF2-40B4-BE49-F238E27FC236}">
                <a16:creationId xmlns:a16="http://schemas.microsoft.com/office/drawing/2014/main" id="{6F3B674A-9C14-8678-7C0F-448B0B7973BF}"/>
              </a:ext>
            </a:extLst>
          </p:cNvPr>
          <p:cNvSpPr/>
          <p:nvPr/>
        </p:nvSpPr>
        <p:spPr>
          <a:xfrm>
            <a:off x="5899969" y="1860452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Star: 5 Points 6">
            <a:extLst>
              <a:ext uri="{FF2B5EF4-FFF2-40B4-BE49-F238E27FC236}">
                <a16:creationId xmlns:a16="http://schemas.microsoft.com/office/drawing/2014/main" id="{7E7A7BFC-3F78-B187-2AA0-8009268DB64C}"/>
              </a:ext>
            </a:extLst>
          </p:cNvPr>
          <p:cNvSpPr/>
          <p:nvPr/>
        </p:nvSpPr>
        <p:spPr>
          <a:xfrm>
            <a:off x="5899968" y="2258745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Star: 5 Points 10">
            <a:extLst>
              <a:ext uri="{FF2B5EF4-FFF2-40B4-BE49-F238E27FC236}">
                <a16:creationId xmlns:a16="http://schemas.microsoft.com/office/drawing/2014/main" id="{F7F46BDF-A63B-562E-E7A6-96B7CF37F5A2}"/>
              </a:ext>
            </a:extLst>
          </p:cNvPr>
          <p:cNvSpPr/>
          <p:nvPr/>
        </p:nvSpPr>
        <p:spPr>
          <a:xfrm>
            <a:off x="5899967" y="2663660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Star: 5 Points 12">
            <a:extLst>
              <a:ext uri="{FF2B5EF4-FFF2-40B4-BE49-F238E27FC236}">
                <a16:creationId xmlns:a16="http://schemas.microsoft.com/office/drawing/2014/main" id="{652339AC-8EA2-9B5E-7A22-D7CE1A4D0E6A}"/>
              </a:ext>
            </a:extLst>
          </p:cNvPr>
          <p:cNvSpPr/>
          <p:nvPr/>
        </p:nvSpPr>
        <p:spPr>
          <a:xfrm>
            <a:off x="5899967" y="3079064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Star: 5 Points 14">
            <a:extLst>
              <a:ext uri="{FF2B5EF4-FFF2-40B4-BE49-F238E27FC236}">
                <a16:creationId xmlns:a16="http://schemas.microsoft.com/office/drawing/2014/main" id="{7724124F-28AF-6C0F-9AB9-2D8BD56F338E}"/>
              </a:ext>
            </a:extLst>
          </p:cNvPr>
          <p:cNvSpPr/>
          <p:nvPr/>
        </p:nvSpPr>
        <p:spPr>
          <a:xfrm>
            <a:off x="7128695" y="3517793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Star: 5 Points 16">
            <a:extLst>
              <a:ext uri="{FF2B5EF4-FFF2-40B4-BE49-F238E27FC236}">
                <a16:creationId xmlns:a16="http://schemas.microsoft.com/office/drawing/2014/main" id="{0C2486AD-CB8D-E9E6-A698-7E59E4C5DF5F}"/>
              </a:ext>
            </a:extLst>
          </p:cNvPr>
          <p:cNvSpPr/>
          <p:nvPr/>
        </p:nvSpPr>
        <p:spPr>
          <a:xfrm>
            <a:off x="7128695" y="3916086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Star: 5 Points 18">
            <a:extLst>
              <a:ext uri="{FF2B5EF4-FFF2-40B4-BE49-F238E27FC236}">
                <a16:creationId xmlns:a16="http://schemas.microsoft.com/office/drawing/2014/main" id="{0FBB4851-5D8B-3D6C-CCE9-49B53F9FABB5}"/>
              </a:ext>
            </a:extLst>
          </p:cNvPr>
          <p:cNvSpPr/>
          <p:nvPr/>
        </p:nvSpPr>
        <p:spPr>
          <a:xfrm>
            <a:off x="7128694" y="4362004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Star: 5 Points 20">
            <a:extLst>
              <a:ext uri="{FF2B5EF4-FFF2-40B4-BE49-F238E27FC236}">
                <a16:creationId xmlns:a16="http://schemas.microsoft.com/office/drawing/2014/main" id="{B9F71560-5356-1964-4436-16F2B0819ADE}"/>
              </a:ext>
            </a:extLst>
          </p:cNvPr>
          <p:cNvSpPr/>
          <p:nvPr/>
        </p:nvSpPr>
        <p:spPr>
          <a:xfrm>
            <a:off x="8366945" y="4765577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Star: 5 Points 22">
            <a:extLst>
              <a:ext uri="{FF2B5EF4-FFF2-40B4-BE49-F238E27FC236}">
                <a16:creationId xmlns:a16="http://schemas.microsoft.com/office/drawing/2014/main" id="{2B7A4D61-EFF4-8068-2E31-0B9097A1FCEE}"/>
              </a:ext>
            </a:extLst>
          </p:cNvPr>
          <p:cNvSpPr/>
          <p:nvPr/>
        </p:nvSpPr>
        <p:spPr>
          <a:xfrm>
            <a:off x="9598692" y="5604741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Star: 5 Points 26">
            <a:extLst>
              <a:ext uri="{FF2B5EF4-FFF2-40B4-BE49-F238E27FC236}">
                <a16:creationId xmlns:a16="http://schemas.microsoft.com/office/drawing/2014/main" id="{061BB7E4-FB97-C036-7C6E-17337B3E6A86}"/>
              </a:ext>
            </a:extLst>
          </p:cNvPr>
          <p:cNvSpPr/>
          <p:nvPr/>
        </p:nvSpPr>
        <p:spPr>
          <a:xfrm>
            <a:off x="8705688" y="995087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10E8B2A3-D8B5-2A6C-2CBE-234FCF7B472B}"/>
              </a:ext>
            </a:extLst>
          </p:cNvPr>
          <p:cNvSpPr txBox="1"/>
          <p:nvPr/>
        </p:nvSpPr>
        <p:spPr>
          <a:xfrm>
            <a:off x="8962863" y="972456"/>
            <a:ext cx="13648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a-DK"/>
              <a:t>Eksamen </a:t>
            </a:r>
          </a:p>
        </p:txBody>
      </p:sp>
      <p:graphicFrame>
        <p:nvGraphicFramePr>
          <p:cNvPr id="18" name="Table 28">
            <a:extLst>
              <a:ext uri="{FF2B5EF4-FFF2-40B4-BE49-F238E27FC236}">
                <a16:creationId xmlns:a16="http://schemas.microsoft.com/office/drawing/2014/main" id="{F24C5E91-B1F0-C32C-DE3A-7942EB312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72626"/>
              </p:ext>
            </p:extLst>
          </p:nvPr>
        </p:nvGraphicFramePr>
        <p:xfrm>
          <a:off x="2066987" y="995087"/>
          <a:ext cx="6428546" cy="324597"/>
        </p:xfrm>
        <a:graphic>
          <a:graphicData uri="http://schemas.openxmlformats.org/drawingml/2006/table">
            <a:tbl>
              <a:tblPr/>
              <a:tblGrid>
                <a:gridCol w="1301440">
                  <a:extLst>
                    <a:ext uri="{9D8B030D-6E8A-4147-A177-3AD203B41FA5}">
                      <a16:colId xmlns:a16="http://schemas.microsoft.com/office/drawing/2014/main" val="3042393632"/>
                    </a:ext>
                  </a:extLst>
                </a:gridCol>
                <a:gridCol w="5127106">
                  <a:extLst>
                    <a:ext uri="{9D8B030D-6E8A-4147-A177-3AD203B41FA5}">
                      <a16:colId xmlns:a16="http://schemas.microsoft.com/office/drawing/2014/main" val="4012321366"/>
                    </a:ext>
                  </a:extLst>
                </a:gridCol>
              </a:tblGrid>
              <a:tr h="324597">
                <a:tc>
                  <a:txBody>
                    <a:bodyPr/>
                    <a:lstStyle/>
                    <a:p>
                      <a:pPr algn="ctr" fontAlgn="b"/>
                      <a:r>
                        <a:rPr lang="da-DK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Emne    </a:t>
                      </a:r>
                      <a:endParaRPr lang="da-DK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Studieordning: Semester (ECTS)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55081"/>
                  </a:ext>
                </a:extLst>
              </a:tr>
            </a:tbl>
          </a:graphicData>
        </a:graphic>
      </p:graphicFrame>
      <p:sp>
        <p:nvSpPr>
          <p:cNvPr id="19" name="Star: 5 Points 31">
            <a:extLst>
              <a:ext uri="{FF2B5EF4-FFF2-40B4-BE49-F238E27FC236}">
                <a16:creationId xmlns:a16="http://schemas.microsoft.com/office/drawing/2014/main" id="{754A21A6-6987-7384-D11C-05B746750598}"/>
              </a:ext>
            </a:extLst>
          </p:cNvPr>
          <p:cNvSpPr/>
          <p:nvPr/>
        </p:nvSpPr>
        <p:spPr>
          <a:xfrm>
            <a:off x="9601714" y="5188034"/>
            <a:ext cx="257175" cy="247650"/>
          </a:xfrm>
          <a:prstGeom prst="star5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B452AFEC-0BEF-E918-10BE-6A6F3228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4451"/>
            <a:ext cx="2648113" cy="629961"/>
          </a:xfrm>
        </p:spPr>
        <p:txBody>
          <a:bodyPr>
            <a:normAutofit fontScale="90000"/>
          </a:bodyPr>
          <a:lstStyle/>
          <a:p>
            <a: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ECTS</a:t>
            </a:r>
            <a:br>
              <a:rPr lang="da-DK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80048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5A754-8187-CBA2-5D09-E642C55E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5">
            <a:extLst>
              <a:ext uri="{FF2B5EF4-FFF2-40B4-BE49-F238E27FC236}">
                <a16:creationId xmlns:a16="http://schemas.microsoft.com/office/drawing/2014/main" id="{606CED08-E230-5EC0-CAA2-861DDEEC7593}"/>
              </a:ext>
            </a:extLst>
          </p:cNvPr>
          <p:cNvSpPr/>
          <p:nvPr/>
        </p:nvSpPr>
        <p:spPr>
          <a:xfrm>
            <a:off x="4771357" y="2365914"/>
            <a:ext cx="2640281" cy="2436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5400"/>
                </a:moveTo>
                <a:lnTo>
                  <a:pt x="9450" y="5400"/>
                </a:lnTo>
                <a:lnTo>
                  <a:pt x="9450" y="2700"/>
                </a:lnTo>
                <a:lnTo>
                  <a:pt x="8100" y="2700"/>
                </a:lnTo>
                <a:lnTo>
                  <a:pt x="10800" y="0"/>
                </a:lnTo>
                <a:lnTo>
                  <a:pt x="13500" y="2700"/>
                </a:lnTo>
                <a:lnTo>
                  <a:pt x="12150" y="2700"/>
                </a:lnTo>
                <a:lnTo>
                  <a:pt x="12150" y="5400"/>
                </a:lnTo>
                <a:lnTo>
                  <a:pt x="16200" y="5400"/>
                </a:lnTo>
                <a:lnTo>
                  <a:pt x="16200" y="9450"/>
                </a:lnTo>
                <a:lnTo>
                  <a:pt x="18900" y="9450"/>
                </a:lnTo>
                <a:lnTo>
                  <a:pt x="18900" y="8100"/>
                </a:lnTo>
                <a:lnTo>
                  <a:pt x="21600" y="10800"/>
                </a:lnTo>
                <a:lnTo>
                  <a:pt x="18900" y="13500"/>
                </a:lnTo>
                <a:lnTo>
                  <a:pt x="18900" y="12150"/>
                </a:lnTo>
                <a:lnTo>
                  <a:pt x="16200" y="12150"/>
                </a:lnTo>
                <a:lnTo>
                  <a:pt x="16200" y="16200"/>
                </a:lnTo>
                <a:lnTo>
                  <a:pt x="12150" y="16200"/>
                </a:lnTo>
                <a:lnTo>
                  <a:pt x="12150" y="18900"/>
                </a:lnTo>
                <a:lnTo>
                  <a:pt x="13500" y="18900"/>
                </a:lnTo>
                <a:lnTo>
                  <a:pt x="10800" y="21600"/>
                </a:lnTo>
                <a:lnTo>
                  <a:pt x="8100" y="18900"/>
                </a:lnTo>
                <a:lnTo>
                  <a:pt x="9450" y="18900"/>
                </a:lnTo>
                <a:lnTo>
                  <a:pt x="9450" y="16200"/>
                </a:lnTo>
                <a:lnTo>
                  <a:pt x="5400" y="16200"/>
                </a:lnTo>
                <a:lnTo>
                  <a:pt x="5400" y="12150"/>
                </a:lnTo>
                <a:lnTo>
                  <a:pt x="2700" y="12150"/>
                </a:lnTo>
                <a:lnTo>
                  <a:pt x="2700" y="13500"/>
                </a:lnTo>
                <a:lnTo>
                  <a:pt x="0" y="10800"/>
                </a:lnTo>
                <a:lnTo>
                  <a:pt x="2700" y="8100"/>
                </a:lnTo>
                <a:lnTo>
                  <a:pt x="2700" y="9450"/>
                </a:lnTo>
                <a:lnTo>
                  <a:pt x="5400" y="9450"/>
                </a:lnTo>
                <a:close/>
              </a:path>
            </a:pathLst>
          </a:custGeom>
          <a:solidFill>
            <a:schemeClr val="bg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numCol="1" anchor="ctr">
            <a:no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Hvordan lærer du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A47C10F-DA79-33A5-0DDC-35FDC86469BE}"/>
              </a:ext>
            </a:extLst>
          </p:cNvPr>
          <p:cNvSpPr/>
          <p:nvPr/>
        </p:nvSpPr>
        <p:spPr>
          <a:xfrm>
            <a:off x="4748150" y="598092"/>
            <a:ext cx="2437638" cy="1104071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/>
                <a:ea typeface="Verdana"/>
                <a:cs typeface="Verdana" panose="020B0604030504040204" pitchFamily="34" charset="0"/>
                <a:sym typeface="Arial"/>
              </a:rPr>
              <a:t>Klasse-</a:t>
            </a:r>
            <a:br>
              <a:rPr lang="da-DK">
                <a:latin typeface="Verdana"/>
                <a:ea typeface="Verdana"/>
                <a:cs typeface="Verdana" panose="020B0604030504040204" pitchFamily="34" charset="0"/>
                <a:sym typeface="Arial"/>
              </a:rPr>
            </a:br>
            <a:r>
              <a:rPr lang="da-DK">
                <a:latin typeface="Verdana"/>
                <a:ea typeface="Verdana"/>
                <a:cs typeface="Verdana" panose="020B0604030504040204" pitchFamily="34" charset="0"/>
                <a:sym typeface="Arial"/>
              </a:rPr>
              <a:t>undervisning</a:t>
            </a:r>
            <a:endParaRPr lang="da-DK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0767DF8-D040-6221-BF8B-E3EB3E27F5F9}"/>
              </a:ext>
            </a:extLst>
          </p:cNvPr>
          <p:cNvSpPr/>
          <p:nvPr/>
        </p:nvSpPr>
        <p:spPr>
          <a:xfrm>
            <a:off x="2276224" y="1458110"/>
            <a:ext cx="2800802" cy="140580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/>
                <a:ea typeface="Verdana"/>
                <a:cs typeface="Verdana" panose="020B0604030504040204" pitchFamily="34" charset="0"/>
              </a:rPr>
              <a:t>Studenter-præsentationer</a:t>
            </a:r>
            <a:endParaRPr lang="da-DK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7672474-60DD-A92B-17D1-1D984928E8FC}"/>
              </a:ext>
            </a:extLst>
          </p:cNvPr>
          <p:cNvSpPr/>
          <p:nvPr/>
        </p:nvSpPr>
        <p:spPr>
          <a:xfrm>
            <a:off x="2447250" y="4273017"/>
            <a:ext cx="1883051" cy="11094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Praktiske opgaver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2C16678-4AC8-2E31-898F-FC4F6E84C91F}"/>
              </a:ext>
            </a:extLst>
          </p:cNvPr>
          <p:cNvSpPr/>
          <p:nvPr/>
        </p:nvSpPr>
        <p:spPr>
          <a:xfrm>
            <a:off x="3575208" y="5222913"/>
            <a:ext cx="2867013" cy="130849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spcBef>
                <a:spcPts val="0"/>
              </a:spcBef>
              <a:defRPr sz="1800"/>
            </a:pPr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Problemløsning</a:t>
            </a:r>
          </a:p>
          <a:p>
            <a:pPr lvl="0" algn="ctr">
              <a:spcBef>
                <a:spcPts val="0"/>
              </a:spcBef>
              <a:defRPr sz="1800"/>
            </a:pPr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øvelser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4C0F5A-7DE4-0665-F149-06DF2B952E27}"/>
              </a:ext>
            </a:extLst>
          </p:cNvPr>
          <p:cNvSpPr/>
          <p:nvPr/>
        </p:nvSpPr>
        <p:spPr>
          <a:xfrm>
            <a:off x="6673937" y="4825348"/>
            <a:ext cx="2635539" cy="143857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Større projekter med vejledning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79272F6-012B-0CC5-074D-5A048C4BFBD7}"/>
              </a:ext>
            </a:extLst>
          </p:cNvPr>
          <p:cNvSpPr/>
          <p:nvPr/>
        </p:nvSpPr>
        <p:spPr>
          <a:xfrm>
            <a:off x="7506772" y="3564705"/>
            <a:ext cx="2772545" cy="11094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Gruppearbejde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5C807AD-45E3-C5A4-95D0-0A46F51AAAF0}"/>
              </a:ext>
            </a:extLst>
          </p:cNvPr>
          <p:cNvSpPr/>
          <p:nvPr/>
        </p:nvSpPr>
        <p:spPr>
          <a:xfrm>
            <a:off x="7818137" y="2388949"/>
            <a:ext cx="2342444" cy="868839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Diskussioner</a:t>
            </a:r>
          </a:p>
        </p:txBody>
      </p:sp>
      <p:sp>
        <p:nvSpPr>
          <p:cNvPr id="12" name="Ellipse 22">
            <a:extLst>
              <a:ext uri="{FF2B5EF4-FFF2-40B4-BE49-F238E27FC236}">
                <a16:creationId xmlns:a16="http://schemas.microsoft.com/office/drawing/2014/main" id="{5D8CF97F-CDDD-C38C-E368-C4A1ECA2F844}"/>
              </a:ext>
            </a:extLst>
          </p:cNvPr>
          <p:cNvSpPr/>
          <p:nvPr/>
        </p:nvSpPr>
        <p:spPr>
          <a:xfrm>
            <a:off x="7105969" y="1110683"/>
            <a:ext cx="2635539" cy="1104071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Studiegrupper</a:t>
            </a:r>
          </a:p>
        </p:txBody>
      </p:sp>
      <p:sp>
        <p:nvSpPr>
          <p:cNvPr id="13" name="Ellipse 18">
            <a:extLst>
              <a:ext uri="{FF2B5EF4-FFF2-40B4-BE49-F238E27FC236}">
                <a16:creationId xmlns:a16="http://schemas.microsoft.com/office/drawing/2014/main" id="{4C42C3AA-D02A-FE9F-1A62-546EF5DAB84F}"/>
              </a:ext>
            </a:extLst>
          </p:cNvPr>
          <p:cNvSpPr/>
          <p:nvPr/>
        </p:nvSpPr>
        <p:spPr>
          <a:xfrm>
            <a:off x="2083730" y="3047754"/>
            <a:ext cx="1883051" cy="1024791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 Lab</a:t>
            </a:r>
          </a:p>
        </p:txBody>
      </p:sp>
    </p:spTree>
    <p:extLst>
      <p:ext uri="{BB962C8B-B14F-4D97-AF65-F5344CB8AC3E}">
        <p14:creationId xmlns:p14="http://schemas.microsoft.com/office/powerpoint/2010/main" val="264710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1">
            <a:extLst>
              <a:ext uri="{FF2B5EF4-FFF2-40B4-BE49-F238E27FC236}">
                <a16:creationId xmlns:a16="http://schemas.microsoft.com/office/drawing/2014/main" id="{AB0C8FA7-64A9-E8BE-3CE5-106EF8406933}"/>
              </a:ext>
            </a:extLst>
          </p:cNvPr>
          <p:cNvSpPr txBox="1">
            <a:spLocks/>
          </p:cNvSpPr>
          <p:nvPr/>
        </p:nvSpPr>
        <p:spPr>
          <a:xfrm>
            <a:off x="-245806" y="1706016"/>
            <a:ext cx="5155963" cy="403590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ctr"/>
            <a:endParaRPr lang="da-DK" dirty="0"/>
          </a:p>
          <a:p>
            <a:pPr marL="109728"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r>
              <a:rPr lang="da-DK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På mail: </a:t>
            </a:r>
          </a:p>
          <a:p>
            <a:pPr marL="109728" algn="ctr"/>
            <a:endParaRPr lang="da-DK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r>
              <a:rPr lang="da-DK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Aniko: </a:t>
            </a:r>
            <a:r>
              <a:rPr lang="da-DK" sz="3400" u="sng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aniz</a:t>
            </a:r>
            <a:r>
              <a:rPr lang="da-DK" sz="3400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@kea.dk</a:t>
            </a:r>
            <a:endParaRPr lang="da-DK" sz="3400" dirty="0">
              <a:solidFill>
                <a:srgbClr val="FF81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endParaRPr lang="da-DK" sz="3400" dirty="0">
              <a:solidFill>
                <a:srgbClr val="FF81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r>
              <a:rPr lang="da-DK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Nynne: </a:t>
            </a:r>
            <a:r>
              <a:rPr lang="da-DK" sz="3400" u="sng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nyjc</a:t>
            </a:r>
            <a:r>
              <a:rPr lang="da-DK" sz="3400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@kea.dk</a:t>
            </a:r>
            <a:endParaRPr lang="da-DK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endParaRPr lang="da-DK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r>
              <a:rPr lang="da-DK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Cay: </a:t>
            </a:r>
            <a:r>
              <a:rPr lang="da-DK" sz="3400" u="sng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cahl</a:t>
            </a:r>
            <a:r>
              <a:rPr lang="da-DK" sz="3400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@kea.dk</a:t>
            </a:r>
            <a:endParaRPr lang="da-DK" sz="3400" dirty="0">
              <a:solidFill>
                <a:srgbClr val="FF81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endParaRPr lang="da-DK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r>
              <a:rPr lang="da-DK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David: </a:t>
            </a:r>
            <a:r>
              <a:rPr lang="da-DK" sz="3400" u="sng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da-DK" sz="3400" dirty="0">
                <a:solidFill>
                  <a:srgbClr val="FF811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@kea.dk</a:t>
            </a:r>
            <a:endParaRPr lang="da-DK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2E792FF-4796-1234-F72A-26017D32CEB0}"/>
              </a:ext>
            </a:extLst>
          </p:cNvPr>
          <p:cNvSpPr txBox="1">
            <a:spLocks/>
          </p:cNvSpPr>
          <p:nvPr/>
        </p:nvSpPr>
        <p:spPr>
          <a:xfrm>
            <a:off x="2856799" y="587295"/>
            <a:ext cx="6478401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1" kern="1200">
                <a:solidFill>
                  <a:srgbClr val="0038A8"/>
                </a:solidFill>
                <a:latin typeface="Aptos Serif" panose="02020604070405020304" pitchFamily="18" charset="0"/>
                <a:ea typeface="+mj-ea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Hvordan kan i kontakte os</a:t>
            </a:r>
          </a:p>
        </p:txBody>
      </p:sp>
    </p:spTree>
    <p:extLst>
      <p:ext uri="{BB962C8B-B14F-4D97-AF65-F5344CB8AC3E}">
        <p14:creationId xmlns:p14="http://schemas.microsoft.com/office/powerpoint/2010/main" val="763759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45550-F20D-A900-3686-18AFCE926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6311" y="1309957"/>
            <a:ext cx="6062636" cy="681038"/>
          </a:xfrm>
        </p:spPr>
        <p:txBody>
          <a:bodyPr/>
          <a:lstStyle/>
          <a:p>
            <a:r>
              <a:rPr lang="da-DK" dirty="0"/>
              <a:t>Rollen som studerende</a:t>
            </a:r>
          </a:p>
        </p:txBody>
      </p:sp>
    </p:spTree>
    <p:extLst>
      <p:ext uri="{BB962C8B-B14F-4D97-AF65-F5344CB8AC3E}">
        <p14:creationId xmlns:p14="http://schemas.microsoft.com/office/powerpoint/2010/main" val="4221158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8D60D-B180-9358-05CB-22C396470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753" y="561926"/>
            <a:ext cx="8759485" cy="681038"/>
          </a:xfrm>
        </p:spPr>
        <p:txBody>
          <a:bodyPr>
            <a:normAutofit/>
          </a:bodyPr>
          <a:lstStyle/>
          <a:p>
            <a:r>
              <a:rPr lang="da-DK" dirty="0"/>
              <a:t>Her er nogle ord du godt må glemme</a:t>
            </a:r>
          </a:p>
        </p:txBody>
      </p:sp>
      <p:sp>
        <p:nvSpPr>
          <p:cNvPr id="4" name="Pladsholder til tekst 2">
            <a:extLst>
              <a:ext uri="{FF2B5EF4-FFF2-40B4-BE49-F238E27FC236}">
                <a16:creationId xmlns:a16="http://schemas.microsoft.com/office/drawing/2014/main" id="{CC71C6AF-8F8B-B817-0CC6-156AEA63F520}"/>
              </a:ext>
            </a:extLst>
          </p:cNvPr>
          <p:cNvSpPr txBox="1">
            <a:spLocks/>
          </p:cNvSpPr>
          <p:nvPr/>
        </p:nvSpPr>
        <p:spPr>
          <a:xfrm>
            <a:off x="1533219" y="1963942"/>
            <a:ext cx="3981207" cy="329182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4400" dirty="0">
                <a:solidFill>
                  <a:schemeClr val="bg1"/>
                </a:solidFill>
              </a:rPr>
              <a:t>skole</a:t>
            </a:r>
          </a:p>
          <a:p>
            <a:r>
              <a:rPr lang="da-DK" sz="4400" dirty="0">
                <a:solidFill>
                  <a:schemeClr val="bg1"/>
                </a:solidFill>
              </a:rPr>
              <a:t>elev</a:t>
            </a:r>
          </a:p>
          <a:p>
            <a:r>
              <a:rPr lang="da-DK" sz="4400" dirty="0">
                <a:solidFill>
                  <a:schemeClr val="bg1"/>
                </a:solidFill>
              </a:rPr>
              <a:t>lærer</a:t>
            </a:r>
          </a:p>
          <a:p>
            <a:r>
              <a:rPr lang="da-DK" sz="4400" dirty="0">
                <a:solidFill>
                  <a:schemeClr val="bg1"/>
                </a:solidFill>
              </a:rPr>
              <a:t>lektier</a:t>
            </a:r>
          </a:p>
        </p:txBody>
      </p:sp>
    </p:spTree>
    <p:extLst>
      <p:ext uri="{BB962C8B-B14F-4D97-AF65-F5344CB8AC3E}">
        <p14:creationId xmlns:p14="http://schemas.microsoft.com/office/powerpoint/2010/main" val="3859117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BD2AE-14BD-509D-C712-339EE2F8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793" y="286586"/>
            <a:ext cx="8089490" cy="1325563"/>
          </a:xfrm>
        </p:spPr>
        <p:txBody>
          <a:bodyPr/>
          <a:lstStyle/>
          <a:p>
            <a:r>
              <a:rPr lang="da-DK" dirty="0"/>
              <a:t>og her er hvad du kan sige i stedet</a:t>
            </a:r>
          </a:p>
        </p:txBody>
      </p:sp>
      <p:sp>
        <p:nvSpPr>
          <p:cNvPr id="5" name="Pladsholder til tekst 2">
            <a:extLst>
              <a:ext uri="{FF2B5EF4-FFF2-40B4-BE49-F238E27FC236}">
                <a16:creationId xmlns:a16="http://schemas.microsoft.com/office/drawing/2014/main" id="{3FCF3665-C545-3451-775C-5F9687BE5CDC}"/>
              </a:ext>
            </a:extLst>
          </p:cNvPr>
          <p:cNvSpPr txBox="1">
            <a:spLocks/>
          </p:cNvSpPr>
          <p:nvPr/>
        </p:nvSpPr>
        <p:spPr>
          <a:xfrm>
            <a:off x="2114793" y="2150755"/>
            <a:ext cx="3981207" cy="329182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4400" dirty="0">
                <a:solidFill>
                  <a:srgbClr val="32CE08"/>
                </a:solidFill>
              </a:rPr>
              <a:t>skole</a:t>
            </a:r>
          </a:p>
          <a:p>
            <a:r>
              <a:rPr lang="da-DK" sz="4400" dirty="0">
                <a:solidFill>
                  <a:srgbClr val="32CE08"/>
                </a:solidFill>
              </a:rPr>
              <a:t>elev</a:t>
            </a:r>
          </a:p>
          <a:p>
            <a:r>
              <a:rPr lang="da-DK" sz="4400" dirty="0">
                <a:solidFill>
                  <a:srgbClr val="32CE08"/>
                </a:solidFill>
              </a:rPr>
              <a:t>lærer</a:t>
            </a:r>
          </a:p>
          <a:p>
            <a:r>
              <a:rPr lang="da-DK" sz="4400" dirty="0">
                <a:solidFill>
                  <a:srgbClr val="32CE08"/>
                </a:solidFill>
              </a:rPr>
              <a:t>lektier</a:t>
            </a:r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11D8A280-D51D-E0FB-EDAC-8FD87BB344D0}"/>
              </a:ext>
            </a:extLst>
          </p:cNvPr>
          <p:cNvSpPr txBox="1">
            <a:spLocks/>
          </p:cNvSpPr>
          <p:nvPr/>
        </p:nvSpPr>
        <p:spPr>
          <a:xfrm>
            <a:off x="6096000" y="2152329"/>
            <a:ext cx="3907743" cy="3291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4400"/>
              <a:t>uddannelse</a:t>
            </a:r>
          </a:p>
          <a:p>
            <a:r>
              <a:rPr lang="da-DK" sz="4400"/>
              <a:t>studerende</a:t>
            </a:r>
          </a:p>
          <a:p>
            <a:r>
              <a:rPr lang="da-DK" sz="4400"/>
              <a:t>underviser</a:t>
            </a:r>
          </a:p>
          <a:p>
            <a:r>
              <a:rPr lang="da-DK" sz="4400"/>
              <a:t>opgaver</a:t>
            </a:r>
          </a:p>
        </p:txBody>
      </p:sp>
      <p:sp>
        <p:nvSpPr>
          <p:cNvPr id="7" name="Kombinationstegning: figur 6">
            <a:extLst>
              <a:ext uri="{FF2B5EF4-FFF2-40B4-BE49-F238E27FC236}">
                <a16:creationId xmlns:a16="http://schemas.microsoft.com/office/drawing/2014/main" id="{C1CC14FD-039D-3C3E-9E09-27517B9C362E}"/>
              </a:ext>
            </a:extLst>
          </p:cNvPr>
          <p:cNvSpPr/>
          <p:nvPr/>
        </p:nvSpPr>
        <p:spPr>
          <a:xfrm>
            <a:off x="1981799" y="2399105"/>
            <a:ext cx="1871529" cy="388775"/>
          </a:xfrm>
          <a:custGeom>
            <a:avLst/>
            <a:gdLst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1008404 w 1871529"/>
              <a:gd name="connsiteY14" fmla="*/ 85458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943090 w 1871529"/>
              <a:gd name="connsiteY14" fmla="*/ 192531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692209 w 1871529"/>
              <a:gd name="connsiteY12" fmla="*/ 105794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295956 w 1871529"/>
              <a:gd name="connsiteY19" fmla="*/ 18476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444239 w 1871529"/>
              <a:gd name="connsiteY21" fmla="*/ 174161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20241 w 1871529"/>
              <a:gd name="connsiteY23" fmla="*/ 96928 h 251073"/>
              <a:gd name="connsiteX24" fmla="*/ 1871529 w 1871529"/>
              <a:gd name="connsiteY24" fmla="*/ 105794 h 25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71529" h="251073">
                <a:moveTo>
                  <a:pt x="0" y="251073"/>
                </a:moveTo>
                <a:cubicBezTo>
                  <a:pt x="11394" y="236830"/>
                  <a:pt x="18820" y="218176"/>
                  <a:pt x="34183" y="208344"/>
                </a:cubicBezTo>
                <a:cubicBezTo>
                  <a:pt x="155566" y="130659"/>
                  <a:pt x="169332" y="129110"/>
                  <a:pt x="264920" y="97249"/>
                </a:cubicBezTo>
                <a:cubicBezTo>
                  <a:pt x="84010" y="294604"/>
                  <a:pt x="290619" y="170077"/>
                  <a:pt x="313658" y="161821"/>
                </a:cubicBezTo>
                <a:cubicBezTo>
                  <a:pt x="336697" y="153565"/>
                  <a:pt x="363274" y="61953"/>
                  <a:pt x="403155" y="47710"/>
                </a:cubicBezTo>
                <a:cubicBezTo>
                  <a:pt x="400306" y="56256"/>
                  <a:pt x="509586" y="24655"/>
                  <a:pt x="495092" y="57124"/>
                </a:cubicBezTo>
                <a:cubicBezTo>
                  <a:pt x="480599" y="89594"/>
                  <a:pt x="321633" y="224643"/>
                  <a:pt x="316194" y="242527"/>
                </a:cubicBezTo>
                <a:cubicBezTo>
                  <a:pt x="310755" y="260411"/>
                  <a:pt x="421499" y="186241"/>
                  <a:pt x="462459" y="164427"/>
                </a:cubicBezTo>
                <a:lnTo>
                  <a:pt x="561957" y="111644"/>
                </a:lnTo>
                <a:cubicBezTo>
                  <a:pt x="475413" y="255884"/>
                  <a:pt x="534511" y="170824"/>
                  <a:pt x="565008" y="160313"/>
                </a:cubicBezTo>
                <a:cubicBezTo>
                  <a:pt x="595505" y="149802"/>
                  <a:pt x="705060" y="68519"/>
                  <a:pt x="744940" y="48579"/>
                </a:cubicBezTo>
                <a:cubicBezTo>
                  <a:pt x="722151" y="79913"/>
                  <a:pt x="703785" y="191450"/>
                  <a:pt x="716768" y="200986"/>
                </a:cubicBezTo>
                <a:cubicBezTo>
                  <a:pt x="729751" y="210522"/>
                  <a:pt x="782269" y="139293"/>
                  <a:pt x="822838" y="105795"/>
                </a:cubicBezTo>
                <a:cubicBezTo>
                  <a:pt x="863407" y="72297"/>
                  <a:pt x="854110" y="63384"/>
                  <a:pt x="960181" y="0"/>
                </a:cubicBezTo>
                <a:cubicBezTo>
                  <a:pt x="954484" y="28486"/>
                  <a:pt x="919386" y="186689"/>
                  <a:pt x="943090" y="195776"/>
                </a:cubicBezTo>
                <a:cubicBezTo>
                  <a:pt x="966794" y="204863"/>
                  <a:pt x="857491" y="194471"/>
                  <a:pt x="1102408" y="54520"/>
                </a:cubicBezTo>
                <a:cubicBezTo>
                  <a:pt x="1099559" y="85854"/>
                  <a:pt x="1054569" y="152560"/>
                  <a:pt x="1093862" y="148523"/>
                </a:cubicBezTo>
                <a:cubicBezTo>
                  <a:pt x="1133155" y="144486"/>
                  <a:pt x="1241969" y="-65904"/>
                  <a:pt x="1338169" y="30300"/>
                </a:cubicBezTo>
                <a:cubicBezTo>
                  <a:pt x="1323926" y="81575"/>
                  <a:pt x="1191944" y="203804"/>
                  <a:pt x="1184908" y="229548"/>
                </a:cubicBezTo>
                <a:cubicBezTo>
                  <a:pt x="1177873" y="255292"/>
                  <a:pt x="1258353" y="206774"/>
                  <a:pt x="1295956" y="184762"/>
                </a:cubicBezTo>
                <a:cubicBezTo>
                  <a:pt x="1333559" y="162750"/>
                  <a:pt x="1399131" y="106023"/>
                  <a:pt x="1410526" y="97477"/>
                </a:cubicBezTo>
                <a:cubicBezTo>
                  <a:pt x="1424655" y="224646"/>
                  <a:pt x="1352786" y="218505"/>
                  <a:pt x="1373900" y="216342"/>
                </a:cubicBezTo>
                <a:cubicBezTo>
                  <a:pt x="1395014" y="214179"/>
                  <a:pt x="1522967" y="87348"/>
                  <a:pt x="1537210" y="84499"/>
                </a:cubicBezTo>
                <a:cubicBezTo>
                  <a:pt x="1557178" y="264205"/>
                  <a:pt x="1429102" y="202797"/>
                  <a:pt x="1720241" y="96928"/>
                </a:cubicBezTo>
                <a:cubicBezTo>
                  <a:pt x="1755453" y="84124"/>
                  <a:pt x="1871529" y="105794"/>
                  <a:pt x="1871529" y="10579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2" name="Kombinationstegning: figur 11">
            <a:extLst>
              <a:ext uri="{FF2B5EF4-FFF2-40B4-BE49-F238E27FC236}">
                <a16:creationId xmlns:a16="http://schemas.microsoft.com/office/drawing/2014/main" id="{2D8DD2BC-1FB2-4F65-944D-ACEFA6F0B038}"/>
              </a:ext>
            </a:extLst>
          </p:cNvPr>
          <p:cNvSpPr/>
          <p:nvPr/>
        </p:nvSpPr>
        <p:spPr>
          <a:xfrm>
            <a:off x="1878560" y="3164616"/>
            <a:ext cx="1871529" cy="388775"/>
          </a:xfrm>
          <a:custGeom>
            <a:avLst/>
            <a:gdLst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1008404 w 1871529"/>
              <a:gd name="connsiteY14" fmla="*/ 85458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943090 w 1871529"/>
              <a:gd name="connsiteY14" fmla="*/ 192531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692209 w 1871529"/>
              <a:gd name="connsiteY12" fmla="*/ 105794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295956 w 1871529"/>
              <a:gd name="connsiteY19" fmla="*/ 18476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444239 w 1871529"/>
              <a:gd name="connsiteY21" fmla="*/ 174161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20241 w 1871529"/>
              <a:gd name="connsiteY23" fmla="*/ 96928 h 251073"/>
              <a:gd name="connsiteX24" fmla="*/ 1871529 w 1871529"/>
              <a:gd name="connsiteY24" fmla="*/ 105794 h 25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71529" h="251073">
                <a:moveTo>
                  <a:pt x="0" y="251073"/>
                </a:moveTo>
                <a:cubicBezTo>
                  <a:pt x="11394" y="236830"/>
                  <a:pt x="18820" y="218176"/>
                  <a:pt x="34183" y="208344"/>
                </a:cubicBezTo>
                <a:cubicBezTo>
                  <a:pt x="155566" y="130659"/>
                  <a:pt x="169332" y="129110"/>
                  <a:pt x="264920" y="97249"/>
                </a:cubicBezTo>
                <a:cubicBezTo>
                  <a:pt x="84010" y="294604"/>
                  <a:pt x="290619" y="170077"/>
                  <a:pt x="313658" y="161821"/>
                </a:cubicBezTo>
                <a:cubicBezTo>
                  <a:pt x="336697" y="153565"/>
                  <a:pt x="363274" y="61953"/>
                  <a:pt x="403155" y="47710"/>
                </a:cubicBezTo>
                <a:cubicBezTo>
                  <a:pt x="400306" y="56256"/>
                  <a:pt x="509586" y="24655"/>
                  <a:pt x="495092" y="57124"/>
                </a:cubicBezTo>
                <a:cubicBezTo>
                  <a:pt x="480599" y="89594"/>
                  <a:pt x="321633" y="224643"/>
                  <a:pt x="316194" y="242527"/>
                </a:cubicBezTo>
                <a:cubicBezTo>
                  <a:pt x="310755" y="260411"/>
                  <a:pt x="421499" y="186241"/>
                  <a:pt x="462459" y="164427"/>
                </a:cubicBezTo>
                <a:lnTo>
                  <a:pt x="561957" y="111644"/>
                </a:lnTo>
                <a:cubicBezTo>
                  <a:pt x="475413" y="255884"/>
                  <a:pt x="534511" y="170824"/>
                  <a:pt x="565008" y="160313"/>
                </a:cubicBezTo>
                <a:cubicBezTo>
                  <a:pt x="595505" y="149802"/>
                  <a:pt x="705060" y="68519"/>
                  <a:pt x="744940" y="48579"/>
                </a:cubicBezTo>
                <a:cubicBezTo>
                  <a:pt x="722151" y="79913"/>
                  <a:pt x="703785" y="191450"/>
                  <a:pt x="716768" y="200986"/>
                </a:cubicBezTo>
                <a:cubicBezTo>
                  <a:pt x="729751" y="210522"/>
                  <a:pt x="782269" y="139293"/>
                  <a:pt x="822838" y="105795"/>
                </a:cubicBezTo>
                <a:cubicBezTo>
                  <a:pt x="863407" y="72297"/>
                  <a:pt x="854110" y="63384"/>
                  <a:pt x="960181" y="0"/>
                </a:cubicBezTo>
                <a:cubicBezTo>
                  <a:pt x="954484" y="28486"/>
                  <a:pt x="919386" y="186689"/>
                  <a:pt x="943090" y="195776"/>
                </a:cubicBezTo>
                <a:cubicBezTo>
                  <a:pt x="966794" y="204863"/>
                  <a:pt x="857491" y="194471"/>
                  <a:pt x="1102408" y="54520"/>
                </a:cubicBezTo>
                <a:cubicBezTo>
                  <a:pt x="1099559" y="85854"/>
                  <a:pt x="1054569" y="152560"/>
                  <a:pt x="1093862" y="148523"/>
                </a:cubicBezTo>
                <a:cubicBezTo>
                  <a:pt x="1133155" y="144486"/>
                  <a:pt x="1241969" y="-65904"/>
                  <a:pt x="1338169" y="30300"/>
                </a:cubicBezTo>
                <a:cubicBezTo>
                  <a:pt x="1323926" y="81575"/>
                  <a:pt x="1191944" y="203804"/>
                  <a:pt x="1184908" y="229548"/>
                </a:cubicBezTo>
                <a:cubicBezTo>
                  <a:pt x="1177873" y="255292"/>
                  <a:pt x="1258353" y="206774"/>
                  <a:pt x="1295956" y="184762"/>
                </a:cubicBezTo>
                <a:cubicBezTo>
                  <a:pt x="1333559" y="162750"/>
                  <a:pt x="1399131" y="106023"/>
                  <a:pt x="1410526" y="97477"/>
                </a:cubicBezTo>
                <a:cubicBezTo>
                  <a:pt x="1424655" y="224646"/>
                  <a:pt x="1352786" y="218505"/>
                  <a:pt x="1373900" y="216342"/>
                </a:cubicBezTo>
                <a:cubicBezTo>
                  <a:pt x="1395014" y="214179"/>
                  <a:pt x="1522967" y="87348"/>
                  <a:pt x="1537210" y="84499"/>
                </a:cubicBezTo>
                <a:cubicBezTo>
                  <a:pt x="1557178" y="264205"/>
                  <a:pt x="1429102" y="202797"/>
                  <a:pt x="1720241" y="96928"/>
                </a:cubicBezTo>
                <a:cubicBezTo>
                  <a:pt x="1755453" y="84124"/>
                  <a:pt x="1871529" y="105794"/>
                  <a:pt x="1871529" y="10579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3" name="Kombinationstegning: figur 12">
            <a:extLst>
              <a:ext uri="{FF2B5EF4-FFF2-40B4-BE49-F238E27FC236}">
                <a16:creationId xmlns:a16="http://schemas.microsoft.com/office/drawing/2014/main" id="{BBEEC26F-CEE0-3118-16F1-DA41EA48C900}"/>
              </a:ext>
            </a:extLst>
          </p:cNvPr>
          <p:cNvSpPr/>
          <p:nvPr/>
        </p:nvSpPr>
        <p:spPr>
          <a:xfrm>
            <a:off x="1981798" y="3977812"/>
            <a:ext cx="1871529" cy="388775"/>
          </a:xfrm>
          <a:custGeom>
            <a:avLst/>
            <a:gdLst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1008404 w 1871529"/>
              <a:gd name="connsiteY14" fmla="*/ 85458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943090 w 1871529"/>
              <a:gd name="connsiteY14" fmla="*/ 192531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692209 w 1871529"/>
              <a:gd name="connsiteY12" fmla="*/ 105794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295956 w 1871529"/>
              <a:gd name="connsiteY19" fmla="*/ 18476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444239 w 1871529"/>
              <a:gd name="connsiteY21" fmla="*/ 174161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20241 w 1871529"/>
              <a:gd name="connsiteY23" fmla="*/ 96928 h 251073"/>
              <a:gd name="connsiteX24" fmla="*/ 1871529 w 1871529"/>
              <a:gd name="connsiteY24" fmla="*/ 105794 h 25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71529" h="251073">
                <a:moveTo>
                  <a:pt x="0" y="251073"/>
                </a:moveTo>
                <a:cubicBezTo>
                  <a:pt x="11394" y="236830"/>
                  <a:pt x="18820" y="218176"/>
                  <a:pt x="34183" y="208344"/>
                </a:cubicBezTo>
                <a:cubicBezTo>
                  <a:pt x="155566" y="130659"/>
                  <a:pt x="169332" y="129110"/>
                  <a:pt x="264920" y="97249"/>
                </a:cubicBezTo>
                <a:cubicBezTo>
                  <a:pt x="84010" y="294604"/>
                  <a:pt x="290619" y="170077"/>
                  <a:pt x="313658" y="161821"/>
                </a:cubicBezTo>
                <a:cubicBezTo>
                  <a:pt x="336697" y="153565"/>
                  <a:pt x="363274" y="61953"/>
                  <a:pt x="403155" y="47710"/>
                </a:cubicBezTo>
                <a:cubicBezTo>
                  <a:pt x="400306" y="56256"/>
                  <a:pt x="509586" y="24655"/>
                  <a:pt x="495092" y="57124"/>
                </a:cubicBezTo>
                <a:cubicBezTo>
                  <a:pt x="480599" y="89594"/>
                  <a:pt x="321633" y="224643"/>
                  <a:pt x="316194" y="242527"/>
                </a:cubicBezTo>
                <a:cubicBezTo>
                  <a:pt x="310755" y="260411"/>
                  <a:pt x="421499" y="186241"/>
                  <a:pt x="462459" y="164427"/>
                </a:cubicBezTo>
                <a:lnTo>
                  <a:pt x="561957" y="111644"/>
                </a:lnTo>
                <a:cubicBezTo>
                  <a:pt x="475413" y="255884"/>
                  <a:pt x="534511" y="170824"/>
                  <a:pt x="565008" y="160313"/>
                </a:cubicBezTo>
                <a:cubicBezTo>
                  <a:pt x="595505" y="149802"/>
                  <a:pt x="705060" y="68519"/>
                  <a:pt x="744940" y="48579"/>
                </a:cubicBezTo>
                <a:cubicBezTo>
                  <a:pt x="722151" y="79913"/>
                  <a:pt x="703785" y="191450"/>
                  <a:pt x="716768" y="200986"/>
                </a:cubicBezTo>
                <a:cubicBezTo>
                  <a:pt x="729751" y="210522"/>
                  <a:pt x="782269" y="139293"/>
                  <a:pt x="822838" y="105795"/>
                </a:cubicBezTo>
                <a:cubicBezTo>
                  <a:pt x="863407" y="72297"/>
                  <a:pt x="854110" y="63384"/>
                  <a:pt x="960181" y="0"/>
                </a:cubicBezTo>
                <a:cubicBezTo>
                  <a:pt x="954484" y="28486"/>
                  <a:pt x="919386" y="186689"/>
                  <a:pt x="943090" y="195776"/>
                </a:cubicBezTo>
                <a:cubicBezTo>
                  <a:pt x="966794" y="204863"/>
                  <a:pt x="857491" y="194471"/>
                  <a:pt x="1102408" y="54520"/>
                </a:cubicBezTo>
                <a:cubicBezTo>
                  <a:pt x="1099559" y="85854"/>
                  <a:pt x="1054569" y="152560"/>
                  <a:pt x="1093862" y="148523"/>
                </a:cubicBezTo>
                <a:cubicBezTo>
                  <a:pt x="1133155" y="144486"/>
                  <a:pt x="1241969" y="-65904"/>
                  <a:pt x="1338169" y="30300"/>
                </a:cubicBezTo>
                <a:cubicBezTo>
                  <a:pt x="1323926" y="81575"/>
                  <a:pt x="1191944" y="203804"/>
                  <a:pt x="1184908" y="229548"/>
                </a:cubicBezTo>
                <a:cubicBezTo>
                  <a:pt x="1177873" y="255292"/>
                  <a:pt x="1258353" y="206774"/>
                  <a:pt x="1295956" y="184762"/>
                </a:cubicBezTo>
                <a:cubicBezTo>
                  <a:pt x="1333559" y="162750"/>
                  <a:pt x="1399131" y="106023"/>
                  <a:pt x="1410526" y="97477"/>
                </a:cubicBezTo>
                <a:cubicBezTo>
                  <a:pt x="1424655" y="224646"/>
                  <a:pt x="1352786" y="218505"/>
                  <a:pt x="1373900" y="216342"/>
                </a:cubicBezTo>
                <a:cubicBezTo>
                  <a:pt x="1395014" y="214179"/>
                  <a:pt x="1522967" y="87348"/>
                  <a:pt x="1537210" y="84499"/>
                </a:cubicBezTo>
                <a:cubicBezTo>
                  <a:pt x="1557178" y="264205"/>
                  <a:pt x="1429102" y="202797"/>
                  <a:pt x="1720241" y="96928"/>
                </a:cubicBezTo>
                <a:cubicBezTo>
                  <a:pt x="1755453" y="84124"/>
                  <a:pt x="1871529" y="105794"/>
                  <a:pt x="1871529" y="10579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4" name="Kombinationstegning: figur 13">
            <a:extLst>
              <a:ext uri="{FF2B5EF4-FFF2-40B4-BE49-F238E27FC236}">
                <a16:creationId xmlns:a16="http://schemas.microsoft.com/office/drawing/2014/main" id="{45E913C6-1D85-8017-C53E-58564AA87E50}"/>
              </a:ext>
            </a:extLst>
          </p:cNvPr>
          <p:cNvSpPr/>
          <p:nvPr/>
        </p:nvSpPr>
        <p:spPr>
          <a:xfrm>
            <a:off x="1981797" y="4743323"/>
            <a:ext cx="1871529" cy="388775"/>
          </a:xfrm>
          <a:custGeom>
            <a:avLst/>
            <a:gdLst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1008404 w 1871529"/>
              <a:gd name="connsiteY14" fmla="*/ 85458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47828 h 255739"/>
              <a:gd name="connsiteX1" fmla="*/ 34183 w 1871529"/>
              <a:gd name="connsiteY1" fmla="*/ 205099 h 255739"/>
              <a:gd name="connsiteX2" fmla="*/ 264920 w 1871529"/>
              <a:gd name="connsiteY2" fmla="*/ 94004 h 255739"/>
              <a:gd name="connsiteX3" fmla="*/ 273465 w 1871529"/>
              <a:gd name="connsiteY3" fmla="*/ 119641 h 255739"/>
              <a:gd name="connsiteX4" fmla="*/ 393107 w 1871529"/>
              <a:gd name="connsiteY4" fmla="*/ 76912 h 255739"/>
              <a:gd name="connsiteX5" fmla="*/ 384561 w 1871529"/>
              <a:gd name="connsiteY5" fmla="*/ 102549 h 255739"/>
              <a:gd name="connsiteX6" fmla="*/ 316194 w 1871529"/>
              <a:gd name="connsiteY6" fmla="*/ 239282 h 255739"/>
              <a:gd name="connsiteX7" fmla="*/ 427290 w 1871529"/>
              <a:gd name="connsiteY7" fmla="*/ 170916 h 255739"/>
              <a:gd name="connsiteX8" fmla="*/ 461473 w 1871529"/>
              <a:gd name="connsiteY8" fmla="*/ 153824 h 255739"/>
              <a:gd name="connsiteX9" fmla="*/ 529839 w 1871529"/>
              <a:gd name="connsiteY9" fmla="*/ 153824 h 255739"/>
              <a:gd name="connsiteX10" fmla="*/ 649480 w 1871529"/>
              <a:gd name="connsiteY10" fmla="*/ 94004 h 255739"/>
              <a:gd name="connsiteX11" fmla="*/ 581114 w 1871529"/>
              <a:gd name="connsiteY11" fmla="*/ 188007 h 255739"/>
              <a:gd name="connsiteX12" fmla="*/ 692209 w 1871529"/>
              <a:gd name="connsiteY12" fmla="*/ 102549 h 255739"/>
              <a:gd name="connsiteX13" fmla="*/ 1025495 w 1871529"/>
              <a:gd name="connsiteY13" fmla="*/ 0 h 255739"/>
              <a:gd name="connsiteX14" fmla="*/ 943090 w 1871529"/>
              <a:gd name="connsiteY14" fmla="*/ 192531 h 255739"/>
              <a:gd name="connsiteX15" fmla="*/ 1102408 w 1871529"/>
              <a:gd name="connsiteY15" fmla="*/ 51275 h 255739"/>
              <a:gd name="connsiteX16" fmla="*/ 1093862 w 1871529"/>
              <a:gd name="connsiteY16" fmla="*/ 145278 h 255739"/>
              <a:gd name="connsiteX17" fmla="*/ 1333144 w 1871529"/>
              <a:gd name="connsiteY17" fmla="*/ 85458 h 255739"/>
              <a:gd name="connsiteX18" fmla="*/ 1290415 w 1871529"/>
              <a:gd name="connsiteY18" fmla="*/ 239282 h 255739"/>
              <a:gd name="connsiteX19" fmla="*/ 1316052 w 1871529"/>
              <a:gd name="connsiteY19" fmla="*/ 188007 h 255739"/>
              <a:gd name="connsiteX20" fmla="*/ 1350236 w 1871529"/>
              <a:gd name="connsiteY20" fmla="*/ 162370 h 255739"/>
              <a:gd name="connsiteX21" fmla="*/ 1444239 w 1871529"/>
              <a:gd name="connsiteY21" fmla="*/ 170916 h 255739"/>
              <a:gd name="connsiteX22" fmla="*/ 1486968 w 1871529"/>
              <a:gd name="connsiteY22" fmla="*/ 162370 h 255739"/>
              <a:gd name="connsiteX23" fmla="*/ 1760434 w 1871529"/>
              <a:gd name="connsiteY23" fmla="*/ 119641 h 255739"/>
              <a:gd name="connsiteX24" fmla="*/ 1871529 w 1871529"/>
              <a:gd name="connsiteY24" fmla="*/ 102549 h 255739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692209 w 1871529"/>
              <a:gd name="connsiteY12" fmla="*/ 105794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581114 w 1871529"/>
              <a:gd name="connsiteY11" fmla="*/ 191252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884818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649480 w 1871529"/>
              <a:gd name="connsiteY10" fmla="*/ 9724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29839 w 1871529"/>
              <a:gd name="connsiteY9" fmla="*/ 157069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461473 w 1871529"/>
              <a:gd name="connsiteY8" fmla="*/ 157069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27290 w 1871529"/>
              <a:gd name="connsiteY7" fmla="*/ 174161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384561 w 1871529"/>
              <a:gd name="connsiteY5" fmla="*/ 10579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393107 w 1871529"/>
              <a:gd name="connsiteY4" fmla="*/ 80157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273465 w 1871529"/>
              <a:gd name="connsiteY3" fmla="*/ 122886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07765 w 1871529"/>
              <a:gd name="connsiteY12" fmla="*/ 89571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681598 w 1871529"/>
              <a:gd name="connsiteY11" fmla="*/ 175029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3144 w 1871529"/>
              <a:gd name="connsiteY17" fmla="*/ 88703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290415 w 1871529"/>
              <a:gd name="connsiteY18" fmla="*/ 242527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350236 w 1871529"/>
              <a:gd name="connsiteY20" fmla="*/ 165615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316052 w 1871529"/>
              <a:gd name="connsiteY19" fmla="*/ 19125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8984"/>
              <a:gd name="connsiteX1" fmla="*/ 34183 w 1871529"/>
              <a:gd name="connsiteY1" fmla="*/ 208344 h 258984"/>
              <a:gd name="connsiteX2" fmla="*/ 264920 w 1871529"/>
              <a:gd name="connsiteY2" fmla="*/ 97249 h 258984"/>
              <a:gd name="connsiteX3" fmla="*/ 313658 w 1871529"/>
              <a:gd name="connsiteY3" fmla="*/ 161821 h 258984"/>
              <a:gd name="connsiteX4" fmla="*/ 403155 w 1871529"/>
              <a:gd name="connsiteY4" fmla="*/ 47710 h 258984"/>
              <a:gd name="connsiteX5" fmla="*/ 495092 w 1871529"/>
              <a:gd name="connsiteY5" fmla="*/ 57124 h 258984"/>
              <a:gd name="connsiteX6" fmla="*/ 316194 w 1871529"/>
              <a:gd name="connsiteY6" fmla="*/ 242527 h 258984"/>
              <a:gd name="connsiteX7" fmla="*/ 462459 w 1871529"/>
              <a:gd name="connsiteY7" fmla="*/ 164427 h 258984"/>
              <a:gd name="connsiteX8" fmla="*/ 561957 w 1871529"/>
              <a:gd name="connsiteY8" fmla="*/ 111644 h 258984"/>
              <a:gd name="connsiteX9" fmla="*/ 565008 w 1871529"/>
              <a:gd name="connsiteY9" fmla="*/ 160313 h 258984"/>
              <a:gd name="connsiteX10" fmla="*/ 744940 w 1871529"/>
              <a:gd name="connsiteY10" fmla="*/ 48579 h 258984"/>
              <a:gd name="connsiteX11" fmla="*/ 716768 w 1871529"/>
              <a:gd name="connsiteY11" fmla="*/ 200986 h 258984"/>
              <a:gd name="connsiteX12" fmla="*/ 822838 w 1871529"/>
              <a:gd name="connsiteY12" fmla="*/ 105795 h 258984"/>
              <a:gd name="connsiteX13" fmla="*/ 960181 w 1871529"/>
              <a:gd name="connsiteY13" fmla="*/ 0 h 258984"/>
              <a:gd name="connsiteX14" fmla="*/ 943090 w 1871529"/>
              <a:gd name="connsiteY14" fmla="*/ 195776 h 258984"/>
              <a:gd name="connsiteX15" fmla="*/ 1102408 w 1871529"/>
              <a:gd name="connsiteY15" fmla="*/ 54520 h 258984"/>
              <a:gd name="connsiteX16" fmla="*/ 1093862 w 1871529"/>
              <a:gd name="connsiteY16" fmla="*/ 148523 h 258984"/>
              <a:gd name="connsiteX17" fmla="*/ 1338169 w 1871529"/>
              <a:gd name="connsiteY17" fmla="*/ 30300 h 258984"/>
              <a:gd name="connsiteX18" fmla="*/ 1184908 w 1871529"/>
              <a:gd name="connsiteY18" fmla="*/ 229548 h 258984"/>
              <a:gd name="connsiteX19" fmla="*/ 1295956 w 1871529"/>
              <a:gd name="connsiteY19" fmla="*/ 184762 h 258984"/>
              <a:gd name="connsiteX20" fmla="*/ 1410526 w 1871529"/>
              <a:gd name="connsiteY20" fmla="*/ 97477 h 258984"/>
              <a:gd name="connsiteX21" fmla="*/ 1444239 w 1871529"/>
              <a:gd name="connsiteY21" fmla="*/ 174161 h 258984"/>
              <a:gd name="connsiteX22" fmla="*/ 1486968 w 1871529"/>
              <a:gd name="connsiteY22" fmla="*/ 165615 h 258984"/>
              <a:gd name="connsiteX23" fmla="*/ 1760434 w 1871529"/>
              <a:gd name="connsiteY23" fmla="*/ 122886 h 258984"/>
              <a:gd name="connsiteX24" fmla="*/ 1871529 w 1871529"/>
              <a:gd name="connsiteY24" fmla="*/ 105794 h 258984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444239 w 1871529"/>
              <a:gd name="connsiteY21" fmla="*/ 174161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60434 w 1871529"/>
              <a:gd name="connsiteY23" fmla="*/ 122886 h 251073"/>
              <a:gd name="connsiteX24" fmla="*/ 1871529 w 1871529"/>
              <a:gd name="connsiteY24" fmla="*/ 105794 h 251073"/>
              <a:gd name="connsiteX0" fmla="*/ 0 w 1871529"/>
              <a:gd name="connsiteY0" fmla="*/ 251073 h 251073"/>
              <a:gd name="connsiteX1" fmla="*/ 34183 w 1871529"/>
              <a:gd name="connsiteY1" fmla="*/ 208344 h 251073"/>
              <a:gd name="connsiteX2" fmla="*/ 264920 w 1871529"/>
              <a:gd name="connsiteY2" fmla="*/ 97249 h 251073"/>
              <a:gd name="connsiteX3" fmla="*/ 313658 w 1871529"/>
              <a:gd name="connsiteY3" fmla="*/ 161821 h 251073"/>
              <a:gd name="connsiteX4" fmla="*/ 403155 w 1871529"/>
              <a:gd name="connsiteY4" fmla="*/ 47710 h 251073"/>
              <a:gd name="connsiteX5" fmla="*/ 495092 w 1871529"/>
              <a:gd name="connsiteY5" fmla="*/ 57124 h 251073"/>
              <a:gd name="connsiteX6" fmla="*/ 316194 w 1871529"/>
              <a:gd name="connsiteY6" fmla="*/ 242527 h 251073"/>
              <a:gd name="connsiteX7" fmla="*/ 462459 w 1871529"/>
              <a:gd name="connsiteY7" fmla="*/ 164427 h 251073"/>
              <a:gd name="connsiteX8" fmla="*/ 561957 w 1871529"/>
              <a:gd name="connsiteY8" fmla="*/ 111644 h 251073"/>
              <a:gd name="connsiteX9" fmla="*/ 565008 w 1871529"/>
              <a:gd name="connsiteY9" fmla="*/ 160313 h 251073"/>
              <a:gd name="connsiteX10" fmla="*/ 744940 w 1871529"/>
              <a:gd name="connsiteY10" fmla="*/ 48579 h 251073"/>
              <a:gd name="connsiteX11" fmla="*/ 716768 w 1871529"/>
              <a:gd name="connsiteY11" fmla="*/ 200986 h 251073"/>
              <a:gd name="connsiteX12" fmla="*/ 822838 w 1871529"/>
              <a:gd name="connsiteY12" fmla="*/ 105795 h 251073"/>
              <a:gd name="connsiteX13" fmla="*/ 960181 w 1871529"/>
              <a:gd name="connsiteY13" fmla="*/ 0 h 251073"/>
              <a:gd name="connsiteX14" fmla="*/ 943090 w 1871529"/>
              <a:gd name="connsiteY14" fmla="*/ 195776 h 251073"/>
              <a:gd name="connsiteX15" fmla="*/ 1102408 w 1871529"/>
              <a:gd name="connsiteY15" fmla="*/ 54520 h 251073"/>
              <a:gd name="connsiteX16" fmla="*/ 1093862 w 1871529"/>
              <a:gd name="connsiteY16" fmla="*/ 148523 h 251073"/>
              <a:gd name="connsiteX17" fmla="*/ 1338169 w 1871529"/>
              <a:gd name="connsiteY17" fmla="*/ 30300 h 251073"/>
              <a:gd name="connsiteX18" fmla="*/ 1184908 w 1871529"/>
              <a:gd name="connsiteY18" fmla="*/ 229548 h 251073"/>
              <a:gd name="connsiteX19" fmla="*/ 1295956 w 1871529"/>
              <a:gd name="connsiteY19" fmla="*/ 184762 h 251073"/>
              <a:gd name="connsiteX20" fmla="*/ 1410526 w 1871529"/>
              <a:gd name="connsiteY20" fmla="*/ 97477 h 251073"/>
              <a:gd name="connsiteX21" fmla="*/ 1373900 w 1871529"/>
              <a:gd name="connsiteY21" fmla="*/ 216342 h 251073"/>
              <a:gd name="connsiteX22" fmla="*/ 1537210 w 1871529"/>
              <a:gd name="connsiteY22" fmla="*/ 84499 h 251073"/>
              <a:gd name="connsiteX23" fmla="*/ 1720241 w 1871529"/>
              <a:gd name="connsiteY23" fmla="*/ 96928 h 251073"/>
              <a:gd name="connsiteX24" fmla="*/ 1871529 w 1871529"/>
              <a:gd name="connsiteY24" fmla="*/ 105794 h 25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71529" h="251073">
                <a:moveTo>
                  <a:pt x="0" y="251073"/>
                </a:moveTo>
                <a:cubicBezTo>
                  <a:pt x="11394" y="236830"/>
                  <a:pt x="18820" y="218176"/>
                  <a:pt x="34183" y="208344"/>
                </a:cubicBezTo>
                <a:cubicBezTo>
                  <a:pt x="155566" y="130659"/>
                  <a:pt x="169332" y="129110"/>
                  <a:pt x="264920" y="97249"/>
                </a:cubicBezTo>
                <a:cubicBezTo>
                  <a:pt x="84010" y="294604"/>
                  <a:pt x="290619" y="170077"/>
                  <a:pt x="313658" y="161821"/>
                </a:cubicBezTo>
                <a:cubicBezTo>
                  <a:pt x="336697" y="153565"/>
                  <a:pt x="363274" y="61953"/>
                  <a:pt x="403155" y="47710"/>
                </a:cubicBezTo>
                <a:cubicBezTo>
                  <a:pt x="400306" y="56256"/>
                  <a:pt x="509586" y="24655"/>
                  <a:pt x="495092" y="57124"/>
                </a:cubicBezTo>
                <a:cubicBezTo>
                  <a:pt x="480599" y="89594"/>
                  <a:pt x="321633" y="224643"/>
                  <a:pt x="316194" y="242527"/>
                </a:cubicBezTo>
                <a:cubicBezTo>
                  <a:pt x="310755" y="260411"/>
                  <a:pt x="421499" y="186241"/>
                  <a:pt x="462459" y="164427"/>
                </a:cubicBezTo>
                <a:lnTo>
                  <a:pt x="561957" y="111644"/>
                </a:lnTo>
                <a:cubicBezTo>
                  <a:pt x="475413" y="255884"/>
                  <a:pt x="534511" y="170824"/>
                  <a:pt x="565008" y="160313"/>
                </a:cubicBezTo>
                <a:cubicBezTo>
                  <a:pt x="595505" y="149802"/>
                  <a:pt x="705060" y="68519"/>
                  <a:pt x="744940" y="48579"/>
                </a:cubicBezTo>
                <a:cubicBezTo>
                  <a:pt x="722151" y="79913"/>
                  <a:pt x="703785" y="191450"/>
                  <a:pt x="716768" y="200986"/>
                </a:cubicBezTo>
                <a:cubicBezTo>
                  <a:pt x="729751" y="210522"/>
                  <a:pt x="782269" y="139293"/>
                  <a:pt x="822838" y="105795"/>
                </a:cubicBezTo>
                <a:cubicBezTo>
                  <a:pt x="863407" y="72297"/>
                  <a:pt x="854110" y="63384"/>
                  <a:pt x="960181" y="0"/>
                </a:cubicBezTo>
                <a:cubicBezTo>
                  <a:pt x="954484" y="28486"/>
                  <a:pt x="919386" y="186689"/>
                  <a:pt x="943090" y="195776"/>
                </a:cubicBezTo>
                <a:cubicBezTo>
                  <a:pt x="966794" y="204863"/>
                  <a:pt x="857491" y="194471"/>
                  <a:pt x="1102408" y="54520"/>
                </a:cubicBezTo>
                <a:cubicBezTo>
                  <a:pt x="1099559" y="85854"/>
                  <a:pt x="1054569" y="152560"/>
                  <a:pt x="1093862" y="148523"/>
                </a:cubicBezTo>
                <a:cubicBezTo>
                  <a:pt x="1133155" y="144486"/>
                  <a:pt x="1241969" y="-65904"/>
                  <a:pt x="1338169" y="30300"/>
                </a:cubicBezTo>
                <a:cubicBezTo>
                  <a:pt x="1323926" y="81575"/>
                  <a:pt x="1191944" y="203804"/>
                  <a:pt x="1184908" y="229548"/>
                </a:cubicBezTo>
                <a:cubicBezTo>
                  <a:pt x="1177873" y="255292"/>
                  <a:pt x="1258353" y="206774"/>
                  <a:pt x="1295956" y="184762"/>
                </a:cubicBezTo>
                <a:cubicBezTo>
                  <a:pt x="1333559" y="162750"/>
                  <a:pt x="1399131" y="106023"/>
                  <a:pt x="1410526" y="97477"/>
                </a:cubicBezTo>
                <a:cubicBezTo>
                  <a:pt x="1424655" y="224646"/>
                  <a:pt x="1352786" y="218505"/>
                  <a:pt x="1373900" y="216342"/>
                </a:cubicBezTo>
                <a:cubicBezTo>
                  <a:pt x="1395014" y="214179"/>
                  <a:pt x="1522967" y="87348"/>
                  <a:pt x="1537210" y="84499"/>
                </a:cubicBezTo>
                <a:cubicBezTo>
                  <a:pt x="1557178" y="264205"/>
                  <a:pt x="1429102" y="202797"/>
                  <a:pt x="1720241" y="96928"/>
                </a:cubicBezTo>
                <a:cubicBezTo>
                  <a:pt x="1755453" y="84124"/>
                  <a:pt x="1871529" y="105794"/>
                  <a:pt x="1871529" y="10579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7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CABD5F-3470-0617-217B-4E8FD713C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74" y="2281084"/>
            <a:ext cx="4502116" cy="1897626"/>
          </a:xfrm>
        </p:spPr>
        <p:txBody>
          <a:bodyPr/>
          <a:lstStyle/>
          <a:p>
            <a:r>
              <a:rPr lang="da-DK" dirty="0"/>
              <a:t>Hvad er forskellen på elev og studerende?</a:t>
            </a:r>
          </a:p>
        </p:txBody>
      </p:sp>
    </p:spTree>
    <p:extLst>
      <p:ext uri="{BB962C8B-B14F-4D97-AF65-F5344CB8AC3E}">
        <p14:creationId xmlns:p14="http://schemas.microsoft.com/office/powerpoint/2010/main" val="660498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9C00-8E1E-47A8-3D95-D1CFA093A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3E632-D1F2-2DA1-AF61-F1619FB9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458" y="571603"/>
            <a:ext cx="8944897" cy="1070385"/>
          </a:xfrm>
        </p:spPr>
        <p:txBody>
          <a:bodyPr>
            <a:normAutofit fontScale="90000"/>
          </a:bodyPr>
          <a:lstStyle/>
          <a:p>
            <a:r>
              <a:rPr lang="da-DK" dirty="0"/>
              <a:t>Studerende er selv ansvarlige for at lære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CE7B4AF-6E27-3830-3C78-90F12CD25071}"/>
              </a:ext>
            </a:extLst>
          </p:cNvPr>
          <p:cNvSpPr txBox="1">
            <a:spLocks/>
          </p:cNvSpPr>
          <p:nvPr/>
        </p:nvSpPr>
        <p:spPr>
          <a:xfrm>
            <a:off x="1700366" y="2268742"/>
            <a:ext cx="7888950" cy="329182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400" dirty="0">
                <a:solidFill>
                  <a:schemeClr val="bg1"/>
                </a:solidFill>
              </a:rPr>
              <a:t>Underviserens opgave:</a:t>
            </a:r>
          </a:p>
          <a:p>
            <a:r>
              <a:rPr lang="da-DK" sz="2400" dirty="0">
                <a:solidFill>
                  <a:schemeClr val="bg1"/>
                </a:solidFill>
              </a:rPr>
              <a:t>	At facilitere læring – stille muligheder til rådighed, og 	svare på spørgsmål fra studerende.</a:t>
            </a:r>
          </a:p>
          <a:p>
            <a:endParaRPr lang="da-DK" sz="2400" dirty="0">
              <a:solidFill>
                <a:schemeClr val="bg1"/>
              </a:solidFill>
            </a:endParaRPr>
          </a:p>
          <a:p>
            <a:r>
              <a:rPr lang="da-DK" sz="2400" dirty="0">
                <a:solidFill>
                  <a:schemeClr val="bg1"/>
                </a:solidFill>
              </a:rPr>
              <a:t>Studerendes opgave:</a:t>
            </a:r>
          </a:p>
          <a:p>
            <a:r>
              <a:rPr lang="da-DK" sz="2400" dirty="0">
                <a:solidFill>
                  <a:schemeClr val="bg1"/>
                </a:solidFill>
              </a:rPr>
              <a:t>	At tage ansvar og aktivt vælge at ville lære – ved at 	deltage i undervisningen og lave øvelser og opgaver. 	Og     	at stille spørgsmål!</a:t>
            </a:r>
          </a:p>
        </p:txBody>
      </p:sp>
    </p:spTree>
    <p:extLst>
      <p:ext uri="{BB962C8B-B14F-4D97-AF65-F5344CB8AC3E}">
        <p14:creationId xmlns:p14="http://schemas.microsoft.com/office/powerpoint/2010/main" val="18905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D0D3-0760-D9AB-B272-D12CDEBC6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F836C-CC94-C997-63C1-1F2DBA82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464" y="477335"/>
            <a:ext cx="6034548" cy="1325563"/>
          </a:xfrm>
        </p:spPr>
        <p:txBody>
          <a:bodyPr/>
          <a:lstStyle/>
          <a:p>
            <a:r>
              <a:rPr lang="da-DK" dirty="0"/>
              <a:t>Krav om studieaktivitet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5959CFE-F020-BA5E-7995-EF0D313C434D}"/>
              </a:ext>
            </a:extLst>
          </p:cNvPr>
          <p:cNvSpPr txBox="1">
            <a:spLocks/>
          </p:cNvSpPr>
          <p:nvPr/>
        </p:nvSpPr>
        <p:spPr>
          <a:xfrm>
            <a:off x="2254966" y="2367066"/>
            <a:ext cx="7682068" cy="329182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400" dirty="0">
                <a:solidFill>
                  <a:schemeClr val="bg1"/>
                </a:solidFill>
              </a:rPr>
              <a:t>Der er ikke krav om fremmøde eller afleveringer – der er/er ikke registrering af fravær eller trusler om eksamen i fuld pensum.</a:t>
            </a:r>
          </a:p>
          <a:p>
            <a:endParaRPr lang="da-DK" sz="2400" dirty="0">
              <a:solidFill>
                <a:schemeClr val="bg1"/>
              </a:solidFill>
            </a:endParaRPr>
          </a:p>
          <a:p>
            <a:r>
              <a:rPr lang="da-DK" sz="2400" dirty="0">
                <a:solidFill>
                  <a:schemeClr val="bg1"/>
                </a:solidFill>
              </a:rPr>
              <a:t>Men det er dumt at blive væk og ikke lave noget – for så lærer man ingenting. </a:t>
            </a:r>
            <a:r>
              <a:rPr lang="da-DK" sz="2400" dirty="0">
                <a:solidFill>
                  <a:schemeClr val="bg1"/>
                </a:solidFill>
                <a:highlight>
                  <a:srgbClr val="FF0000"/>
                </a:highlight>
              </a:rPr>
              <a:t>Der er dog obligatoriske opgaver hvor deltagelse er en forudsætning for at kunne deltage i eksamenen</a:t>
            </a:r>
          </a:p>
        </p:txBody>
      </p:sp>
    </p:spTree>
    <p:extLst>
      <p:ext uri="{BB962C8B-B14F-4D97-AF65-F5344CB8AC3E}">
        <p14:creationId xmlns:p14="http://schemas.microsoft.com/office/powerpoint/2010/main" val="404786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DFBB8-D587-07B2-5437-99FB772D3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3DE0BD-A4A0-064B-1615-86780DAB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848" y="725066"/>
            <a:ext cx="5562600" cy="1325563"/>
          </a:xfrm>
        </p:spPr>
        <p:txBody>
          <a:bodyPr/>
          <a:lstStyle/>
          <a:p>
            <a:r>
              <a:rPr lang="da-DK" dirty="0"/>
              <a:t>Krav om studieaktivitet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9CE0330-81A7-7267-FEE7-AEA10F31C5BC}"/>
              </a:ext>
            </a:extLst>
          </p:cNvPr>
          <p:cNvSpPr txBox="1">
            <a:spLocks/>
          </p:cNvSpPr>
          <p:nvPr/>
        </p:nvSpPr>
        <p:spPr>
          <a:xfrm>
            <a:off x="2426602" y="2609517"/>
            <a:ext cx="7888950" cy="163896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a-DK" sz="11500" dirty="0">
                <a:solidFill>
                  <a:srgbClr val="FFC000"/>
                </a:solidFill>
                <a:latin typeface="Arial Black" panose="020B0A04020102020204" pitchFamily="34" charset="0"/>
              </a:rPr>
              <a:t>43 timer</a:t>
            </a:r>
          </a:p>
        </p:txBody>
      </p:sp>
      <p:sp>
        <p:nvSpPr>
          <p:cNvPr id="4" name="Pladsholder til tekst 2">
            <a:extLst>
              <a:ext uri="{FF2B5EF4-FFF2-40B4-BE49-F238E27FC236}">
                <a16:creationId xmlns:a16="http://schemas.microsoft.com/office/drawing/2014/main" id="{D33537AC-7391-CFCF-2653-7E9FF8CAE8D3}"/>
              </a:ext>
            </a:extLst>
          </p:cNvPr>
          <p:cNvSpPr txBox="1">
            <a:spLocks/>
          </p:cNvSpPr>
          <p:nvPr/>
        </p:nvSpPr>
        <p:spPr>
          <a:xfrm>
            <a:off x="2426603" y="4257004"/>
            <a:ext cx="7888951" cy="588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a-DK" sz="2800"/>
              <a:t>forventet gennemsnitlig studietid pr. uge</a:t>
            </a:r>
          </a:p>
        </p:txBody>
      </p:sp>
    </p:spTree>
    <p:extLst>
      <p:ext uri="{BB962C8B-B14F-4D97-AF65-F5344CB8AC3E}">
        <p14:creationId xmlns:p14="http://schemas.microsoft.com/office/powerpoint/2010/main" val="3851548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D7732-DE0D-13AF-F7D6-3C05FB26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1800635"/>
            <a:ext cx="5307080" cy="2158048"/>
          </a:xfrm>
        </p:spPr>
        <p:txBody>
          <a:bodyPr>
            <a:normAutofit/>
          </a:bodyPr>
          <a:lstStyle/>
          <a:p>
            <a:r>
              <a:rPr lang="da-DK" sz="6600" dirty="0">
                <a:latin typeface="Arial Black" panose="020B0A04020102020204" pitchFamily="34" charset="0"/>
              </a:rPr>
              <a:t>Hack dit studieliv</a:t>
            </a:r>
            <a:endParaRPr lang="da-DK" sz="6000" dirty="0"/>
          </a:p>
        </p:txBody>
      </p:sp>
    </p:spTree>
    <p:extLst>
      <p:ext uri="{BB962C8B-B14F-4D97-AF65-F5344CB8AC3E}">
        <p14:creationId xmlns:p14="http://schemas.microsoft.com/office/powerpoint/2010/main" val="2171412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CF984-9154-EA27-4709-31345AF2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DFF45-1C5C-1ABB-2A42-6A0F9F76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1800635"/>
            <a:ext cx="5603638" cy="2158048"/>
          </a:xfrm>
        </p:spPr>
        <p:txBody>
          <a:bodyPr>
            <a:normAutofit fontScale="90000"/>
          </a:bodyPr>
          <a:lstStyle/>
          <a:p>
            <a:r>
              <a:rPr lang="da-DK" sz="6600" dirty="0">
                <a:latin typeface="Arial Black" panose="020B0A04020102020204" pitchFamily="34" charset="0"/>
              </a:rPr>
              <a:t>Det er ok at have en dårlig dag</a:t>
            </a:r>
            <a:endParaRPr lang="da-DK" sz="6000" dirty="0"/>
          </a:p>
        </p:txBody>
      </p:sp>
    </p:spTree>
    <p:extLst>
      <p:ext uri="{BB962C8B-B14F-4D97-AF65-F5344CB8AC3E}">
        <p14:creationId xmlns:p14="http://schemas.microsoft.com/office/powerpoint/2010/main" val="1387191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47D73-EC99-CC2F-1AAF-23BC1B615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51C608-63A1-20F8-9B62-2DDB904F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2349976"/>
            <a:ext cx="5948195" cy="2158048"/>
          </a:xfrm>
        </p:spPr>
        <p:txBody>
          <a:bodyPr>
            <a:noAutofit/>
          </a:bodyPr>
          <a:lstStyle/>
          <a:p>
            <a:r>
              <a:rPr lang="da-DK" sz="5400" dirty="0">
                <a:latin typeface="Arial Black" panose="020B0A04020102020204" pitchFamily="34" charset="0"/>
              </a:rPr>
              <a:t>Men mød op alligevel</a:t>
            </a:r>
            <a:br>
              <a:rPr lang="da-DK" sz="5400" dirty="0">
                <a:latin typeface="Arial Black" panose="020B0A04020102020204" pitchFamily="34" charset="0"/>
              </a:rPr>
            </a:br>
            <a:br>
              <a:rPr lang="da-DK" sz="5400" dirty="0">
                <a:latin typeface="Arial Black" panose="020B0A04020102020204" pitchFamily="34" charset="0"/>
              </a:rPr>
            </a:br>
            <a:r>
              <a:rPr lang="da-DK" sz="5400" dirty="0">
                <a:latin typeface="Arial Black" panose="020B0A04020102020204" pitchFamily="34" charset="0"/>
              </a:rPr>
              <a:t>- det er bedre at du kommer en time for sent – end ikke</a:t>
            </a:r>
            <a:endParaRPr lang="da-DK" sz="4800" dirty="0"/>
          </a:p>
        </p:txBody>
      </p:sp>
    </p:spTree>
    <p:extLst>
      <p:ext uri="{BB962C8B-B14F-4D97-AF65-F5344CB8AC3E}">
        <p14:creationId xmlns:p14="http://schemas.microsoft.com/office/powerpoint/2010/main" val="262941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B40AA-6EEB-F8FB-4038-F97F19925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39A4811-DFC9-E867-D135-785EF645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981" y="127820"/>
            <a:ext cx="3094703" cy="1325563"/>
          </a:xfrm>
        </p:spPr>
        <p:txBody>
          <a:bodyPr/>
          <a:lstStyle/>
          <a:p>
            <a:r>
              <a:rPr lang="da-DK" dirty="0"/>
              <a:t>Hilse-på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961AA7-25F0-D378-450E-A9008FD84EAF}"/>
              </a:ext>
            </a:extLst>
          </p:cNvPr>
          <p:cNvSpPr txBox="1">
            <a:spLocks/>
          </p:cNvSpPr>
          <p:nvPr/>
        </p:nvSpPr>
        <p:spPr>
          <a:xfrm>
            <a:off x="785965" y="1669692"/>
            <a:ext cx="10835763" cy="4132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da-DK" sz="2600" dirty="0">
                <a:latin typeface="Times New Roman" pitchFamily="18" charset="0"/>
                <a:cs typeface="Times New Roman" pitchFamily="18" charset="0"/>
              </a:rPr>
              <a:t>Tag 5 samtale-kort fra bunken heroppe</a:t>
            </a:r>
          </a:p>
          <a:p>
            <a:pPr marL="457200" indent="-457200">
              <a:buFontTx/>
              <a:buChar char="-"/>
            </a:pPr>
            <a:r>
              <a:rPr lang="da-DK" sz="2600" dirty="0">
                <a:latin typeface="Times New Roman" pitchFamily="18" charset="0"/>
                <a:cs typeface="Times New Roman" pitchFamily="18" charset="0"/>
              </a:rPr>
              <a:t>Gå rundt i blandt hinanden</a:t>
            </a:r>
          </a:p>
          <a:p>
            <a:pPr marL="457200" indent="-457200">
              <a:buFontTx/>
              <a:buChar char="-"/>
            </a:pPr>
            <a:r>
              <a:rPr lang="da-DK" sz="2600" dirty="0">
                <a:latin typeface="Times New Roman" pitchFamily="18" charset="0"/>
                <a:cs typeface="Times New Roman" pitchFamily="18" charset="0"/>
              </a:rPr>
              <a:t>Hils på hinanden med navn og stil et spørgsmål </a:t>
            </a:r>
          </a:p>
          <a:p>
            <a:endParaRPr lang="da-DK" dirty="0">
              <a:latin typeface="Times New Roman" pitchFamily="18" charset="0"/>
              <a:cs typeface="Times New Roman" pitchFamily="18" charset="0"/>
            </a:endParaRPr>
          </a:p>
          <a:p>
            <a:endParaRPr lang="da-DK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47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50A4D-C34F-8A64-00F1-0CC3BB920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F9EB4-A6EE-1283-41D0-3C2ED81A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1800634"/>
            <a:ext cx="6677064" cy="2771366"/>
          </a:xfrm>
        </p:spPr>
        <p:txBody>
          <a:bodyPr>
            <a:normAutofit fontScale="90000"/>
          </a:bodyPr>
          <a:lstStyle/>
          <a:p>
            <a:r>
              <a:rPr lang="da-DK" sz="6600" dirty="0">
                <a:latin typeface="Arial Black" panose="020B0A04020102020204" pitchFamily="34" charset="0"/>
              </a:rPr>
              <a:t>Men en dårlig dag er bedre for dig her 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end derhjemme</a:t>
            </a:r>
            <a:endParaRPr lang="da-DK" sz="6000" dirty="0"/>
          </a:p>
        </p:txBody>
      </p:sp>
    </p:spTree>
    <p:extLst>
      <p:ext uri="{BB962C8B-B14F-4D97-AF65-F5344CB8AC3E}">
        <p14:creationId xmlns:p14="http://schemas.microsoft.com/office/powerpoint/2010/main" val="279164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12B88-3537-35DF-CAEE-1ABBDE9A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D18A93-4274-111D-72D0-A8F6155C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1800634"/>
            <a:ext cx="6677064" cy="2771366"/>
          </a:xfrm>
        </p:spPr>
        <p:txBody>
          <a:bodyPr>
            <a:normAutofit fontScale="90000"/>
          </a:bodyPr>
          <a:lstStyle/>
          <a:p>
            <a:r>
              <a:rPr lang="da-DK" sz="6600" dirty="0">
                <a:latin typeface="Arial Black" panose="020B0A04020102020204" pitchFamily="34" charset="0"/>
              </a:rPr>
              <a:t>Repetition: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Det er bedre at gøre det hver dag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end en gang om ugen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eller før eksamen</a:t>
            </a:r>
            <a:endParaRPr lang="da-DK" sz="6000" dirty="0"/>
          </a:p>
        </p:txBody>
      </p:sp>
    </p:spTree>
    <p:extLst>
      <p:ext uri="{BB962C8B-B14F-4D97-AF65-F5344CB8AC3E}">
        <p14:creationId xmlns:p14="http://schemas.microsoft.com/office/powerpoint/2010/main" val="198707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1E554-BC3A-E2AC-8467-977AB2CA6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D2D5-97E7-CD6C-0297-66F2CD76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1800634"/>
            <a:ext cx="6677064" cy="2771366"/>
          </a:xfrm>
        </p:spPr>
        <p:txBody>
          <a:bodyPr>
            <a:normAutofit fontScale="90000"/>
          </a:bodyPr>
          <a:lstStyle/>
          <a:p>
            <a:r>
              <a:rPr lang="da-DK" sz="6600" dirty="0">
                <a:latin typeface="Arial Black" panose="020B0A04020102020204" pitchFamily="34" charset="0"/>
              </a:rPr>
              <a:t>Vi lærer når vi sover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Jo flere gange du sover på det jo bedre</a:t>
            </a:r>
            <a:endParaRPr lang="da-DK" sz="6000" dirty="0"/>
          </a:p>
        </p:txBody>
      </p:sp>
    </p:spTree>
    <p:extLst>
      <p:ext uri="{BB962C8B-B14F-4D97-AF65-F5344CB8AC3E}">
        <p14:creationId xmlns:p14="http://schemas.microsoft.com/office/powerpoint/2010/main" val="3973435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DBDD4-BB8F-E7EE-3F6E-6C30C0AFE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610277-08B3-DBC8-433A-8A5B6439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1800633"/>
            <a:ext cx="10334664" cy="3593001"/>
          </a:xfrm>
        </p:spPr>
        <p:txBody>
          <a:bodyPr>
            <a:normAutofit fontScale="90000"/>
          </a:bodyPr>
          <a:lstStyle/>
          <a:p>
            <a:r>
              <a:rPr lang="da-DK" sz="6600" dirty="0">
                <a:latin typeface="Arial Black" panose="020B0A04020102020204" pitchFamily="34" charset="0"/>
              </a:rPr>
              <a:t>Repetitioner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Læs - forberede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Undervisning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Øvelser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Projekter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Eksamen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- hver gang sidder det lidt mere fast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Det er vigtigt for at klare næste semester at viden sætter sig fast</a:t>
            </a:r>
            <a:endParaRPr lang="da-DK" sz="6000" dirty="0"/>
          </a:p>
        </p:txBody>
      </p:sp>
    </p:spTree>
    <p:extLst>
      <p:ext uri="{BB962C8B-B14F-4D97-AF65-F5344CB8AC3E}">
        <p14:creationId xmlns:p14="http://schemas.microsoft.com/office/powerpoint/2010/main" val="1531933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375BE-BC7E-32CE-C31F-3E35BF118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16B30-897A-F2E5-E540-DEA551DD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238539"/>
            <a:ext cx="7154142" cy="5155095"/>
          </a:xfrm>
        </p:spPr>
        <p:txBody>
          <a:bodyPr>
            <a:normAutofit/>
          </a:bodyPr>
          <a:lstStyle/>
          <a:p>
            <a:r>
              <a:rPr lang="da-DK" sz="6600" dirty="0">
                <a:latin typeface="Arial Black" panose="020B0A04020102020204" pitchFamily="34" charset="0"/>
              </a:rPr>
              <a:t>Ha’ det rart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Vi husker bedst gode oplevelser</a:t>
            </a:r>
            <a:endParaRPr lang="da-DK" sz="6000" dirty="0"/>
          </a:p>
        </p:txBody>
      </p:sp>
    </p:spTree>
    <p:extLst>
      <p:ext uri="{BB962C8B-B14F-4D97-AF65-F5344CB8AC3E}">
        <p14:creationId xmlns:p14="http://schemas.microsoft.com/office/powerpoint/2010/main" val="3003714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1A7A1-1E24-7379-C3FC-988330F4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3FFCC-1DD8-2887-270D-056FAB04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238539"/>
            <a:ext cx="7154142" cy="5155095"/>
          </a:xfrm>
        </p:spPr>
        <p:txBody>
          <a:bodyPr>
            <a:normAutofit fontScale="90000"/>
          </a:bodyPr>
          <a:lstStyle/>
          <a:p>
            <a:r>
              <a:rPr lang="da-DK" sz="6600" dirty="0" err="1">
                <a:latin typeface="Arial Black" panose="020B0A04020102020204" pitchFamily="34" charset="0"/>
              </a:rPr>
              <a:t>Nytårsfortsæt</a:t>
            </a:r>
            <a:br>
              <a:rPr lang="da-DK" sz="6600" dirty="0">
                <a:latin typeface="Arial Black" panose="020B0A04020102020204" pitchFamily="34" charset="0"/>
              </a:rPr>
            </a:b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Fortæl de andre om dit </a:t>
            </a:r>
            <a:r>
              <a:rPr lang="da-DK" sz="6600" dirty="0" err="1">
                <a:latin typeface="Arial Black" panose="020B0A04020102020204" pitchFamily="34" charset="0"/>
              </a:rPr>
              <a:t>nytårsfortsæt</a:t>
            </a: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- lykkedes det?</a:t>
            </a:r>
            <a:endParaRPr lang="da-DK" sz="6000" dirty="0"/>
          </a:p>
        </p:txBody>
      </p:sp>
    </p:spTree>
    <p:extLst>
      <p:ext uri="{BB962C8B-B14F-4D97-AF65-F5344CB8AC3E}">
        <p14:creationId xmlns:p14="http://schemas.microsoft.com/office/powerpoint/2010/main" val="2088105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D1383-4CE7-2729-DCDA-D905DEE54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DE0FC-A1C5-1755-B47D-A696F527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8" y="238539"/>
            <a:ext cx="8346838" cy="5155095"/>
          </a:xfrm>
        </p:spPr>
        <p:txBody>
          <a:bodyPr>
            <a:normAutofit fontScale="90000"/>
          </a:bodyPr>
          <a:lstStyle/>
          <a:p>
            <a:r>
              <a:rPr lang="da-DK" sz="6600" dirty="0">
                <a:latin typeface="Arial Black" panose="020B0A04020102020204" pitchFamily="34" charset="0"/>
              </a:rPr>
              <a:t>Vaner</a:t>
            </a:r>
            <a:br>
              <a:rPr lang="da-DK" sz="6600" dirty="0">
                <a:latin typeface="Arial Black" panose="020B0A04020102020204" pitchFamily="34" charset="0"/>
              </a:rPr>
            </a:b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Motivation holder 14 dage</a:t>
            </a:r>
            <a:br>
              <a:rPr lang="da-DK" sz="6600" dirty="0">
                <a:latin typeface="Arial Black" panose="020B0A04020102020204" pitchFamily="34" charset="0"/>
              </a:rPr>
            </a:b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Vaner får dig i mål</a:t>
            </a:r>
            <a:endParaRPr lang="da-DK" sz="6000" dirty="0"/>
          </a:p>
        </p:txBody>
      </p:sp>
    </p:spTree>
    <p:extLst>
      <p:ext uri="{BB962C8B-B14F-4D97-AF65-F5344CB8AC3E}">
        <p14:creationId xmlns:p14="http://schemas.microsoft.com/office/powerpoint/2010/main" val="1291605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EDD5A-F0E3-5756-DD27-E01E8E08F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F9FFB-D521-7BF4-4AC9-76D954F6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238539"/>
            <a:ext cx="8996195" cy="5155095"/>
          </a:xfrm>
        </p:spPr>
        <p:txBody>
          <a:bodyPr>
            <a:normAutofit/>
          </a:bodyPr>
          <a:lstStyle/>
          <a:p>
            <a:r>
              <a:rPr lang="da-DK" sz="6600" dirty="0">
                <a:latin typeface="Arial Black" panose="020B0A04020102020204" pitchFamily="34" charset="0"/>
              </a:rPr>
              <a:t>- gode søvnvaner</a:t>
            </a:r>
            <a:br>
              <a:rPr lang="da-DK" sz="6600" dirty="0">
                <a:latin typeface="Arial Black" panose="020B0A04020102020204" pitchFamily="34" charset="0"/>
              </a:rPr>
            </a:br>
            <a:br>
              <a:rPr lang="da-DK" sz="6600" dirty="0">
                <a:latin typeface="Arial Black" panose="020B0A04020102020204" pitchFamily="34" charset="0"/>
              </a:rPr>
            </a:br>
            <a:r>
              <a:rPr lang="da-DK" sz="6600" dirty="0">
                <a:latin typeface="Arial Black" panose="020B0A04020102020204" pitchFamily="34" charset="0"/>
              </a:rPr>
              <a:t>. gode studievaner</a:t>
            </a:r>
            <a:endParaRPr lang="da-DK" sz="6000" dirty="0"/>
          </a:p>
        </p:txBody>
      </p:sp>
    </p:spTree>
    <p:extLst>
      <p:ext uri="{BB962C8B-B14F-4D97-AF65-F5344CB8AC3E}">
        <p14:creationId xmlns:p14="http://schemas.microsoft.com/office/powerpoint/2010/main" val="2387319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244EE-6C7A-9232-13CA-D86AB9123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C831A-9A52-4C79-77D0-5B71E7718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7608" y="124797"/>
            <a:ext cx="5289311" cy="681038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002060"/>
                </a:solidFill>
              </a:rPr>
              <a:t>Husk: I er ikke alene!</a:t>
            </a:r>
            <a:endParaRPr lang="da-DK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C4066BCE-60C6-2B05-089B-630F0E6FF7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1621" y="908667"/>
            <a:ext cx="9141287" cy="514349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A6AB3E6-7BF6-BC0A-B6E8-65C58D924A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353"/>
          <a:stretch/>
        </p:blipFill>
        <p:spPr>
          <a:xfrm>
            <a:off x="8602501" y="5476875"/>
            <a:ext cx="1801282" cy="399081"/>
          </a:xfrm>
          <a:prstGeom prst="rect">
            <a:avLst/>
          </a:prstGeom>
          <a:effectLst>
            <a:outerShdw blurRad="320923" dist="38100" dir="8100000" sx="99727" sy="99727" algn="tr" rotWithShape="0">
              <a:schemeClr val="bg2">
                <a:lumMod val="10000"/>
                <a:alpha val="40000"/>
              </a:schemeClr>
            </a:outerShdw>
          </a:effectLst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1D44665-31A2-0CA9-AFF2-2835C9EAA8C5}"/>
              </a:ext>
            </a:extLst>
          </p:cNvPr>
          <p:cNvSpPr txBox="1">
            <a:spLocks/>
          </p:cNvSpPr>
          <p:nvPr/>
        </p:nvSpPr>
        <p:spPr>
          <a:xfrm>
            <a:off x="1755083" y="928653"/>
            <a:ext cx="3329333" cy="1377253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3600" dirty="0"/>
              <a:t>Studiegrupper</a:t>
            </a:r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81EFBF0F-ACFD-CA5E-6E65-1F149C07B814}"/>
              </a:ext>
            </a:extLst>
          </p:cNvPr>
          <p:cNvSpPr txBox="1">
            <a:spLocks/>
          </p:cNvSpPr>
          <p:nvPr/>
        </p:nvSpPr>
        <p:spPr>
          <a:xfrm>
            <a:off x="1381621" y="5038395"/>
            <a:ext cx="3091954" cy="63802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800" dirty="0">
                <a:solidFill>
                  <a:srgbClr val="002060"/>
                </a:solidFill>
              </a:rPr>
              <a:t>En af de bedste måder at lære på, er ved at man </a:t>
            </a:r>
            <a:r>
              <a:rPr lang="da-DK" sz="1800" u="sng" dirty="0">
                <a:solidFill>
                  <a:srgbClr val="002060"/>
                </a:solidFill>
              </a:rPr>
              <a:t>sammen</a:t>
            </a:r>
            <a:r>
              <a:rPr lang="da-DK" sz="1800" dirty="0">
                <a:solidFill>
                  <a:srgbClr val="002060"/>
                </a:solidFill>
              </a:rPr>
              <a:t> finder ud af ting.</a:t>
            </a:r>
          </a:p>
          <a:p>
            <a:endParaRPr lang="da-DK" sz="1800" dirty="0">
              <a:solidFill>
                <a:srgbClr val="002060"/>
              </a:solidFill>
            </a:endParaRPr>
          </a:p>
          <a:p>
            <a:endParaRPr lang="da-DK" sz="2400" dirty="0"/>
          </a:p>
          <a:p>
            <a:endParaRPr lang="da-DK" sz="2400" dirty="0"/>
          </a:p>
        </p:txBody>
      </p:sp>
      <p:sp>
        <p:nvSpPr>
          <p:cNvPr id="8" name="Pladsholder til tekst 2">
            <a:extLst>
              <a:ext uri="{FF2B5EF4-FFF2-40B4-BE49-F238E27FC236}">
                <a16:creationId xmlns:a16="http://schemas.microsoft.com/office/drawing/2014/main" id="{8DAFB315-AD74-AC7E-580B-025544873F1B}"/>
              </a:ext>
            </a:extLst>
          </p:cNvPr>
          <p:cNvSpPr txBox="1">
            <a:spLocks/>
          </p:cNvSpPr>
          <p:nvPr/>
        </p:nvSpPr>
        <p:spPr>
          <a:xfrm>
            <a:off x="4654737" y="6098827"/>
            <a:ext cx="4017364" cy="87305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800" dirty="0">
                <a:solidFill>
                  <a:srgbClr val="002060"/>
                </a:solidFill>
              </a:rPr>
              <a:t>Derfor vil vi kraftigt opfordre til at i danner studiegrupper</a:t>
            </a:r>
          </a:p>
          <a:p>
            <a:endParaRPr lang="da-DK" sz="2400" dirty="0"/>
          </a:p>
          <a:p>
            <a:endParaRPr lang="da-DK" sz="2400" dirty="0"/>
          </a:p>
          <a:p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107009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D6399-3D3F-4D9D-D561-4256BBC6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A00352A4-1F01-431B-EFB1-797B94A288C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6193" y="1448409"/>
            <a:ext cx="2581884" cy="1775338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5BB3B5D4-DBED-F01B-8C3C-D96B96DF8B57}"/>
              </a:ext>
            </a:extLst>
          </p:cNvPr>
          <p:cNvSpPr txBox="1">
            <a:spLocks/>
          </p:cNvSpPr>
          <p:nvPr/>
        </p:nvSpPr>
        <p:spPr>
          <a:xfrm>
            <a:off x="7875887" y="1846558"/>
            <a:ext cx="42041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da-DK" dirty="0">
                <a:solidFill>
                  <a:srgbClr val="000000"/>
                </a:solidFill>
              </a:rPr>
              <a:t>Det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er</a:t>
            </a:r>
            <a:r>
              <a:rPr lang="da-DK" spc="-5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godt</a:t>
            </a:r>
            <a:r>
              <a:rPr lang="da-DK" spc="-4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at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have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nogle</a:t>
            </a:r>
            <a:r>
              <a:rPr lang="da-DK" spc="-5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at</a:t>
            </a:r>
            <a:r>
              <a:rPr lang="da-DK" spc="-4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fejre</a:t>
            </a:r>
            <a:r>
              <a:rPr lang="da-DK" spc="-5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succeserne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spc="-25" dirty="0">
                <a:solidFill>
                  <a:srgbClr val="000000"/>
                </a:solidFill>
              </a:rPr>
              <a:t>med</a:t>
            </a:r>
            <a:endParaRPr lang="da-DK" dirty="0"/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716C0059-96A8-1159-1B05-89CE0D0D592B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234" y="2517854"/>
            <a:ext cx="2963162" cy="1948737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5D93A2B8-67DD-E812-8A68-6870D86D96A1}"/>
              </a:ext>
            </a:extLst>
          </p:cNvPr>
          <p:cNvSpPr txBox="1">
            <a:spLocks/>
          </p:cNvSpPr>
          <p:nvPr/>
        </p:nvSpPr>
        <p:spPr>
          <a:xfrm>
            <a:off x="1446809" y="5548662"/>
            <a:ext cx="273608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da-DK" dirty="0">
                <a:solidFill>
                  <a:srgbClr val="000000"/>
                </a:solidFill>
              </a:rPr>
              <a:t>og</a:t>
            </a:r>
            <a:r>
              <a:rPr lang="da-DK" spc="-1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nogle</a:t>
            </a:r>
            <a:r>
              <a:rPr lang="da-DK" spc="-1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at</a:t>
            </a:r>
            <a:r>
              <a:rPr lang="da-DK" spc="-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dele</a:t>
            </a:r>
            <a:r>
              <a:rPr lang="da-DK" spc="-1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nederlagene</a:t>
            </a:r>
            <a:r>
              <a:rPr lang="da-DK" spc="-10" dirty="0">
                <a:solidFill>
                  <a:srgbClr val="000000"/>
                </a:solidFill>
              </a:rPr>
              <a:t> </a:t>
            </a:r>
            <a:r>
              <a:rPr lang="da-DK" spc="-25" dirty="0">
                <a:solidFill>
                  <a:srgbClr val="000000"/>
                </a:solidFill>
              </a:rPr>
              <a:t>med</a:t>
            </a:r>
            <a:endParaRPr lang="da-DK" dirty="0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5074008A-85ED-6A5E-5DE3-819FDF48455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1003" y="4733419"/>
            <a:ext cx="2963162" cy="186139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5CD5D5F9-EEDE-A2D8-E71A-621CE51BE36F}"/>
              </a:ext>
            </a:extLst>
          </p:cNvPr>
          <p:cNvSpPr txBox="1">
            <a:spLocks/>
          </p:cNvSpPr>
          <p:nvPr/>
        </p:nvSpPr>
        <p:spPr>
          <a:xfrm>
            <a:off x="1372075" y="757377"/>
            <a:ext cx="42041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da-DK" dirty="0">
                <a:solidFill>
                  <a:srgbClr val="000000"/>
                </a:solidFill>
              </a:rPr>
              <a:t>Det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er</a:t>
            </a:r>
            <a:r>
              <a:rPr lang="da-DK" spc="-5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godt</a:t>
            </a:r>
            <a:r>
              <a:rPr lang="da-DK" spc="-4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at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have</a:t>
            </a:r>
            <a:r>
              <a:rPr lang="da-DK" spc="-50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nogle</a:t>
            </a:r>
            <a:r>
              <a:rPr lang="da-DK" spc="-5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at</a:t>
            </a:r>
            <a:r>
              <a:rPr lang="da-DK" spc="-45" dirty="0">
                <a:solidFill>
                  <a:srgbClr val="000000"/>
                </a:solidFill>
              </a:rPr>
              <a:t> </a:t>
            </a:r>
            <a:r>
              <a:rPr lang="da-DK" dirty="0">
                <a:solidFill>
                  <a:srgbClr val="000000"/>
                </a:solidFill>
              </a:rPr>
              <a:t>studere med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6956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88C9-174A-7B6B-4943-36FFBCB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K" dirty="0"/>
              <a:t>Hilsen fra rektor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90B2B889-05A5-7B61-B7F3-EF3BC22F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6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3315E7-CFDE-16FC-90ED-81AB5BFA76DD}"/>
              </a:ext>
            </a:extLst>
          </p:cNvPr>
          <p:cNvSpPr txBox="1"/>
          <p:nvPr/>
        </p:nvSpPr>
        <p:spPr>
          <a:xfrm>
            <a:off x="3824868" y="6133171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Link: </a:t>
            </a:r>
            <a:r>
              <a:rPr lang="en-GB" dirty="0">
                <a:hlinkClick r:id="rId2"/>
              </a:rPr>
              <a:t>https://youtu.be/kuQQk02CYWY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63677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3183-E818-EDBE-0E2C-AC414B246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DE8E5-7A7F-68E7-F8F7-40FAA1A7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8492" y="413872"/>
            <a:ext cx="4561724" cy="681038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2"/>
                </a:solidFill>
              </a:rPr>
              <a:t>Hvad så med AI?</a:t>
            </a:r>
            <a:endParaRPr lang="da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D413535-8B66-CB15-24A3-9F66A021F542}"/>
              </a:ext>
            </a:extLst>
          </p:cNvPr>
          <p:cNvSpPr txBox="1"/>
          <p:nvPr/>
        </p:nvSpPr>
        <p:spPr>
          <a:xfrm>
            <a:off x="580103" y="2716672"/>
            <a:ext cx="1180854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Hjælp til at forstå koncepterne bedre</a:t>
            </a:r>
          </a:p>
          <a:p>
            <a:r>
              <a:rPr lang="da-DK" sz="2400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Få feedback til den kode man har skrevet eller ens forståelse af et emne</a:t>
            </a:r>
          </a:p>
          <a:p>
            <a:r>
              <a:rPr lang="da-DK" sz="2400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Bruge AI til at forklare programmeringskoncepter på en simpel måde</a:t>
            </a:r>
          </a:p>
          <a:p>
            <a:r>
              <a:rPr lang="da-DK" sz="2400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Bruge AI som opslagsværk til fx at se hvordan man </a:t>
            </a:r>
            <a:r>
              <a:rPr lang="da-DK" sz="2400" dirty="0" err="1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itererer</a:t>
            </a:r>
            <a:r>
              <a:rPr lang="da-DK" sz="2400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en liste i </a:t>
            </a:r>
            <a:r>
              <a:rPr lang="da-DK" sz="2400" dirty="0">
                <a:solidFill>
                  <a:schemeClr val="accent4">
                    <a:lumMod val="5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Java</a:t>
            </a:r>
            <a:endParaRPr lang="da-DK" sz="2400" dirty="0">
              <a:solidFill>
                <a:schemeClr val="accent4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a-DK" sz="2400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Få hjælp til at finde læringshuller</a:t>
            </a:r>
          </a:p>
          <a:p>
            <a:r>
              <a:rPr lang="da-DK" sz="2400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Bruge AI til at øve jeres tekniske vokabularium. </a:t>
            </a:r>
            <a:r>
              <a:rPr lang="da-DK" sz="2400" dirty="0" err="1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Iterere</a:t>
            </a:r>
            <a:r>
              <a:rPr lang="da-DK" sz="2400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et array, kalde en funktion, variablen er </a:t>
            </a:r>
            <a:r>
              <a:rPr lang="da-DK" sz="2400" dirty="0" err="1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immutable</a:t>
            </a:r>
            <a:r>
              <a:rPr lang="da-DK" sz="2400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, etc.</a:t>
            </a:r>
          </a:p>
          <a:p>
            <a:r>
              <a:rPr lang="da-DK" sz="2400" dirty="0">
                <a:solidFill>
                  <a:schemeClr val="accent4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Bruge AI til at teste jeres viden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F5A13CE-B374-B325-96E0-A8CEF246E703}"/>
              </a:ext>
            </a:extLst>
          </p:cNvPr>
          <p:cNvSpPr txBox="1"/>
          <p:nvPr/>
        </p:nvSpPr>
        <p:spPr>
          <a:xfrm>
            <a:off x="781689" y="1644181"/>
            <a:ext cx="511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>
                <a:solidFill>
                  <a:srgbClr val="0038A8"/>
                </a:solidFill>
              </a:rPr>
              <a:t>I må rigtigt gerne bruge AI til at:</a:t>
            </a:r>
          </a:p>
        </p:txBody>
      </p:sp>
    </p:spTree>
    <p:extLst>
      <p:ext uri="{BB962C8B-B14F-4D97-AF65-F5344CB8AC3E}">
        <p14:creationId xmlns:p14="http://schemas.microsoft.com/office/powerpoint/2010/main" val="1439451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6A7E5-C9D5-9288-F37F-C4BB4F94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2003F-0F5A-A610-E5D9-F14E720B0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1005" y="414442"/>
            <a:ext cx="4905239" cy="681038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2"/>
                </a:solidFill>
              </a:rPr>
              <a:t>Hvad så med AI?</a:t>
            </a:r>
            <a:endParaRPr lang="da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EAA3F1FB-2D2A-102C-1618-E61CC7E67BB1}"/>
              </a:ext>
            </a:extLst>
          </p:cNvPr>
          <p:cNvSpPr txBox="1"/>
          <p:nvPr/>
        </p:nvSpPr>
        <p:spPr>
          <a:xfrm>
            <a:off x="693198" y="1645661"/>
            <a:ext cx="4036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I må </a:t>
            </a:r>
            <a:r>
              <a:rPr lang="da-DK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ikke</a:t>
            </a:r>
            <a:r>
              <a:rPr lang="da-DK" sz="2800" dirty="0"/>
              <a:t> bruge AI til at: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5B4166C-703D-078F-3022-897D614D541F}"/>
              </a:ext>
            </a:extLst>
          </p:cNvPr>
          <p:cNvSpPr txBox="1"/>
          <p:nvPr/>
        </p:nvSpPr>
        <p:spPr>
          <a:xfrm>
            <a:off x="1321497" y="2369079"/>
            <a:ext cx="74327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At lave koden for jer</a:t>
            </a:r>
          </a:p>
          <a:p>
            <a:r>
              <a:rPr lang="da-DK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Løse opgaver for jer</a:t>
            </a:r>
          </a:p>
          <a:p>
            <a:r>
              <a:rPr lang="da-DK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Få AI til at generere løsningen på en opgave for derefter læse opgaven igennem og tro at man forstår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0B78731-7591-3CEF-1375-7F737B39E6DC}"/>
              </a:ext>
            </a:extLst>
          </p:cNvPr>
          <p:cNvSpPr txBox="1"/>
          <p:nvPr/>
        </p:nvSpPr>
        <p:spPr>
          <a:xfrm>
            <a:off x="1321497" y="4981505"/>
            <a:ext cx="11126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Det kode som er i jeres projekter, skal i kunne stå på mål for og forklare! </a:t>
            </a:r>
          </a:p>
        </p:txBody>
      </p:sp>
    </p:spTree>
    <p:extLst>
      <p:ext uri="{BB962C8B-B14F-4D97-AF65-F5344CB8AC3E}">
        <p14:creationId xmlns:p14="http://schemas.microsoft.com/office/powerpoint/2010/main" val="1107791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873B7-FB6F-9147-525A-84C2BCC60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98CA9-B5AB-728D-425E-E65AF91AF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4533" y="326178"/>
            <a:ext cx="5564614" cy="681038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2"/>
                </a:solidFill>
              </a:rPr>
              <a:t>Fra studieordningen</a:t>
            </a:r>
            <a:endParaRPr lang="da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C57174A-2721-67D1-4CC5-DAB3BBA98C52}"/>
              </a:ext>
            </a:extLst>
          </p:cNvPr>
          <p:cNvSpPr txBox="1"/>
          <p:nvPr/>
        </p:nvSpPr>
        <p:spPr>
          <a:xfrm>
            <a:off x="1502662" y="1482322"/>
            <a:ext cx="898835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dirty="0"/>
              <a:t>Brug af kunstig intelligens (AI), herunder </a:t>
            </a:r>
            <a:r>
              <a:rPr lang="da-DK" sz="2000" b="1" dirty="0" err="1"/>
              <a:t>ChatGPT</a:t>
            </a:r>
            <a:r>
              <a:rPr lang="da-DK" sz="2000" b="1" dirty="0"/>
              <a:t> eller lignende programmer</a:t>
            </a:r>
          </a:p>
          <a:p>
            <a:r>
              <a:rPr lang="da-DK" sz="2000" b="1" dirty="0"/>
              <a:t> </a:t>
            </a:r>
          </a:p>
          <a:p>
            <a:r>
              <a:rPr lang="da-DK" sz="2000" dirty="0">
                <a:effectLst/>
              </a:rPr>
              <a:t>Som udgangspunkt må du bruge værktøjer med kunstig intelligens (AI), herunder </a:t>
            </a:r>
            <a:r>
              <a:rPr lang="da-DK" sz="2000" dirty="0" err="1">
                <a:effectLst/>
              </a:rPr>
              <a:t>ChatGPT</a:t>
            </a:r>
            <a:r>
              <a:rPr lang="da-DK" sz="2000" dirty="0">
                <a:effectLst/>
              </a:rPr>
              <a:t> eller lignende </a:t>
            </a:r>
            <a:r>
              <a:rPr lang="da-DK" sz="2000" dirty="0" err="1">
                <a:effectLst/>
              </a:rPr>
              <a:t>chatbots</a:t>
            </a:r>
            <a:r>
              <a:rPr lang="da-DK" sz="2000" dirty="0">
                <a:effectLst/>
              </a:rPr>
              <a:t> og programmer, i forbindelse med eksamensopgaver (mundtlige og skriftlige), medmindre andet fremgår eksplicit af studieordningen eller opgavebeskrivelsen. </a:t>
            </a:r>
          </a:p>
          <a:p>
            <a:endParaRPr lang="da-DK" sz="2000" b="1" dirty="0"/>
          </a:p>
          <a:p>
            <a:r>
              <a:rPr lang="da-DK" sz="2000" b="1" dirty="0">
                <a:effectLst/>
              </a:rPr>
              <a:t>Men du skal være meget opmærksom på at lave korrekte referencer. Ellers vil KEA betragte det som eksamenssnyd, da det vil være i strid med eksamensbekendtgørelsen, hvis du afleverer en besvarelse eller dele af en besvarelse, som fx er udarbejdet af en AI/</a:t>
            </a:r>
            <a:r>
              <a:rPr lang="da-DK" sz="2000" b="1" dirty="0" err="1">
                <a:effectLst/>
              </a:rPr>
              <a:t>chatbot</a:t>
            </a:r>
            <a:r>
              <a:rPr lang="da-DK" sz="2000" b="1" dirty="0">
                <a:effectLst/>
              </a:rPr>
              <a:t>, som om det var din egen.</a:t>
            </a:r>
          </a:p>
          <a:p>
            <a:endParaRPr lang="da-DK" sz="2000" dirty="0">
              <a:effectLst/>
            </a:endParaRPr>
          </a:p>
          <a:p>
            <a:r>
              <a:rPr lang="da-DK" sz="2000" dirty="0">
                <a:effectLst/>
              </a:rPr>
              <a:t>Dette følger af eksamensbekendtgørelsen i § 34, stk. 2, pkt. 3, at ”eksamenssnyd foreligger bl.a., når den studerende […] fortier eller vildleder om egen indsats eller resultater”.</a:t>
            </a:r>
          </a:p>
        </p:txBody>
      </p:sp>
    </p:spTree>
    <p:extLst>
      <p:ext uri="{BB962C8B-B14F-4D97-AF65-F5344CB8AC3E}">
        <p14:creationId xmlns:p14="http://schemas.microsoft.com/office/powerpoint/2010/main" val="3731976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2D8F2-589B-9F0D-E541-5DE5381A3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52D5AD3-0A53-FED2-522A-7E8FE20EF445}"/>
              </a:ext>
            </a:extLst>
          </p:cNvPr>
          <p:cNvSpPr/>
          <p:nvPr/>
        </p:nvSpPr>
        <p:spPr>
          <a:xfrm>
            <a:off x="806245" y="1361671"/>
            <a:ext cx="4828031" cy="41346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900"/>
              </a:spcAft>
            </a:pPr>
            <a:r>
              <a:rPr lang="da-DK" sz="2400" b="1" cap="all" spc="40" dirty="0">
                <a:solidFill>
                  <a:srgbClr val="233249"/>
                </a:solidFill>
                <a:effectLst/>
                <a:latin typeface="Helvetica Neue Condensed"/>
              </a:rPr>
              <a:t>ÅBNINGSTIDER</a:t>
            </a:r>
            <a:endParaRPr lang="da-DK" sz="2400" dirty="0">
              <a:effectLst/>
            </a:endParaRPr>
          </a:p>
          <a:p>
            <a:pPr>
              <a:spcAft>
                <a:spcPts val="900"/>
              </a:spcAft>
            </a:pPr>
            <a:r>
              <a:rPr lang="da-DK" sz="2400" b="1" cap="all" spc="40" dirty="0">
                <a:solidFill>
                  <a:srgbClr val="233249"/>
                </a:solidFill>
                <a:effectLst/>
                <a:latin typeface="Helvetica Neue Condensed"/>
              </a:rPr>
              <a:t>GULDBERGSGADE 29N</a:t>
            </a:r>
            <a:endParaRPr lang="da-DK" sz="2400" dirty="0">
              <a:effectLst/>
            </a:endParaRPr>
          </a:p>
          <a:p>
            <a:pPr>
              <a:spcAft>
                <a:spcPts val="900"/>
              </a:spcAft>
            </a:pPr>
            <a: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  <a:t>Hverdage:</a:t>
            </a:r>
            <a:b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</a:br>
            <a: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  <a:t>Kl. </a:t>
            </a:r>
            <a:r>
              <a:rPr lang="da-DK" sz="2400" spc="40" dirty="0">
                <a:solidFill>
                  <a:srgbClr val="233249"/>
                </a:solidFill>
                <a:latin typeface="Helvetica Neue"/>
              </a:rPr>
              <a:t>07:00</a:t>
            </a:r>
            <a: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  <a:t> </a:t>
            </a:r>
            <a:r>
              <a:rPr lang="da-DK" sz="2400" spc="40" dirty="0">
                <a:solidFill>
                  <a:srgbClr val="233249"/>
                </a:solidFill>
                <a:latin typeface="Helvetica Neue"/>
              </a:rPr>
              <a:t>– 22:00</a:t>
            </a:r>
            <a:endParaRPr lang="da-DK" sz="2400" dirty="0">
              <a:effectLst/>
            </a:endParaRPr>
          </a:p>
          <a:p>
            <a:pPr>
              <a:spcAft>
                <a:spcPts val="900"/>
              </a:spcAft>
            </a:pPr>
            <a: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  <a:t>Weekender:</a:t>
            </a:r>
            <a:b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</a:br>
            <a: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  <a:t>Kl. </a:t>
            </a:r>
            <a:r>
              <a:rPr lang="da-DK" sz="2400" spc="40" dirty="0">
                <a:solidFill>
                  <a:srgbClr val="233249"/>
                </a:solidFill>
                <a:latin typeface="Helvetica Neue"/>
              </a:rPr>
              <a:t>10:00</a:t>
            </a:r>
            <a: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  <a:t> </a:t>
            </a:r>
            <a:r>
              <a:rPr lang="da-DK" sz="2400" spc="40" dirty="0">
                <a:solidFill>
                  <a:srgbClr val="233249"/>
                </a:solidFill>
                <a:latin typeface="Helvetica Neue"/>
              </a:rPr>
              <a:t>– 22:00</a:t>
            </a:r>
            <a:endParaRPr lang="da-DK" sz="2400" dirty="0">
              <a:effectLst/>
            </a:endParaRPr>
          </a:p>
          <a:p>
            <a:pPr>
              <a:spcAft>
                <a:spcPts val="900"/>
              </a:spcAft>
            </a:pPr>
            <a: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  <a:t>Reception:</a:t>
            </a:r>
            <a:b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</a:br>
            <a: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  <a:t>man - </a:t>
            </a:r>
            <a:r>
              <a:rPr lang="da-DK" sz="2400" spc="40" dirty="0" err="1">
                <a:solidFill>
                  <a:srgbClr val="233249"/>
                </a:solidFill>
                <a:effectLst/>
                <a:latin typeface="Helvetica Neue"/>
              </a:rPr>
              <a:t>fre</a:t>
            </a:r>
            <a: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  <a:t>: </a:t>
            </a:r>
            <a:r>
              <a:rPr lang="da-DK" sz="2400" spc="40" dirty="0">
                <a:solidFill>
                  <a:srgbClr val="233249"/>
                </a:solidFill>
                <a:latin typeface="Helvetica Neue"/>
              </a:rPr>
              <a:t>08:00</a:t>
            </a:r>
            <a:r>
              <a:rPr lang="da-DK" sz="2400" spc="40" dirty="0">
                <a:solidFill>
                  <a:srgbClr val="233249"/>
                </a:solidFill>
                <a:effectLst/>
                <a:latin typeface="Helvetica Neue"/>
              </a:rPr>
              <a:t> - </a:t>
            </a:r>
            <a:r>
              <a:rPr lang="da-DK" sz="2400" spc="40" dirty="0">
                <a:solidFill>
                  <a:srgbClr val="233249"/>
                </a:solidFill>
                <a:latin typeface="Helvetica Neue"/>
              </a:rPr>
              <a:t>15:00</a:t>
            </a:r>
            <a:endParaRPr lang="da-DK" sz="2400" spc="40" dirty="0">
              <a:solidFill>
                <a:srgbClr val="233249"/>
              </a:solidFill>
              <a:effectLst/>
              <a:latin typeface="Helvetica Neue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defRPr sz="1800"/>
            </a:pPr>
            <a:r>
              <a:rPr lang="da-DK" sz="2400" i="1" dirty="0">
                <a:solidFill>
                  <a:srgbClr val="FF0000"/>
                </a:solidFill>
                <a:latin typeface="Verdana"/>
                <a:ea typeface="Verdana"/>
                <a:cs typeface="Verdana" panose="020B0604030504040204" pitchFamily="34" charset="0"/>
                <a:sym typeface="Arial"/>
              </a:rPr>
              <a:t>Husk Studiekort!</a:t>
            </a:r>
            <a:endParaRPr lang="da-DK" sz="2400" i="1" dirty="0">
              <a:solidFill>
                <a:srgbClr val="FF0000"/>
              </a:solidFill>
              <a:latin typeface="Verdana"/>
              <a:ea typeface="Verdana"/>
              <a:cs typeface="Verdana" panose="020B0604030504040204" pitchFamily="34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44A65C7-B97D-9347-BF95-038BA88945EC}"/>
              </a:ext>
            </a:extLst>
          </p:cNvPr>
          <p:cNvSpPr txBox="1"/>
          <p:nvPr/>
        </p:nvSpPr>
        <p:spPr>
          <a:xfrm>
            <a:off x="5987845" y="1286738"/>
            <a:ext cx="4572000" cy="49507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2000" b="1" u="sng" dirty="0">
                <a:latin typeface="Helvetica Neue Condensed"/>
                <a:ea typeface="Verdana" panose="020B0604030504040204" pitchFamily="34" charset="0"/>
                <a:cs typeface="Verdana" panose="020B0604030504040204" pitchFamily="34" charset="0"/>
              </a:rPr>
              <a:t>KONTAKT</a:t>
            </a:r>
            <a:endParaRPr lang="da-DK" sz="2000" b="1" u="sng" dirty="0">
              <a:latin typeface="Verdana"/>
              <a:ea typeface="Verdana"/>
              <a:cs typeface="Verdana" panose="020B0604030504040204" pitchFamily="34" charset="0"/>
            </a:endParaRPr>
          </a:p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2000" dirty="0">
                <a:latin typeface="Helvetica Neue"/>
                <a:ea typeface="+mn-lt"/>
                <a:cs typeface="+mn-lt"/>
              </a:rPr>
              <a:t>Service </a:t>
            </a:r>
            <a:r>
              <a:rPr lang="da-DK" sz="2000" dirty="0" err="1">
                <a:latin typeface="Helvetica Neue"/>
                <a:ea typeface="+mn-lt"/>
                <a:cs typeface="+mn-lt"/>
              </a:rPr>
              <a:t>Desk</a:t>
            </a:r>
            <a:br>
              <a:rPr lang="da-DK" sz="2000" dirty="0">
                <a:latin typeface="Helvetica Neue"/>
                <a:ea typeface="+mn-lt"/>
                <a:cs typeface="+mn-lt"/>
              </a:rPr>
            </a:br>
            <a:r>
              <a:rPr lang="da-DK" sz="2000" dirty="0" err="1">
                <a:latin typeface="Helvetica Neue"/>
                <a:ea typeface="+mn-lt"/>
                <a:cs typeface="+mn-lt"/>
              </a:rPr>
              <a:t>Email</a:t>
            </a:r>
            <a:r>
              <a:rPr lang="da-DK" sz="2000" dirty="0">
                <a:latin typeface="Helvetica Neue"/>
                <a:ea typeface="+mn-lt"/>
                <a:cs typeface="+mn-lt"/>
              </a:rPr>
              <a:t>: </a:t>
            </a: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servicedesk@kea.dk</a:t>
            </a: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</a:rPr>
              <a:t> </a:t>
            </a:r>
            <a:br>
              <a:rPr lang="da-DK" sz="2000" dirty="0">
                <a:latin typeface="Helvetica Neue"/>
                <a:ea typeface="+mn-lt"/>
                <a:cs typeface="+mn-lt"/>
              </a:rPr>
            </a:br>
            <a:r>
              <a:rPr lang="da-DK" sz="2000" dirty="0">
                <a:latin typeface="Helvetica Neue"/>
                <a:ea typeface="+mn-lt"/>
                <a:cs typeface="+mn-lt"/>
              </a:rPr>
              <a:t>Telefon: +45 4646 0046</a:t>
            </a:r>
          </a:p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2000" dirty="0">
                <a:latin typeface="Helvetica Neue"/>
                <a:ea typeface="+mn-lt"/>
                <a:cs typeface="+mn-lt"/>
              </a:rPr>
              <a:t>Spørgsmål vedr. eksamen</a:t>
            </a:r>
            <a:br>
              <a:rPr lang="da-DK" sz="2000" dirty="0">
                <a:latin typeface="Helvetica Neue"/>
                <a:ea typeface="+mn-lt"/>
                <a:cs typeface="+mn-lt"/>
              </a:rPr>
            </a:br>
            <a:r>
              <a:rPr lang="da-DK" sz="2000" dirty="0" err="1">
                <a:latin typeface="Helvetica Neue"/>
                <a:ea typeface="+mn-lt"/>
                <a:cs typeface="+mn-lt"/>
              </a:rPr>
              <a:t>Email</a:t>
            </a:r>
            <a:r>
              <a:rPr lang="da-DK" sz="2000" dirty="0">
                <a:latin typeface="Helvetica Neue"/>
                <a:ea typeface="+mn-lt"/>
                <a:cs typeface="+mn-lt"/>
              </a:rPr>
              <a:t>: </a:t>
            </a: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eksamen@kea.dk</a:t>
            </a:r>
          </a:p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2000" dirty="0">
                <a:latin typeface="Helvetica Neue"/>
                <a:ea typeface="+mn-lt"/>
                <a:cs typeface="+mn-lt"/>
              </a:rPr>
              <a:t>Studieadministration </a:t>
            </a:r>
            <a:br>
              <a:rPr lang="da-DK" sz="2000" dirty="0">
                <a:latin typeface="Helvetica Neue"/>
                <a:ea typeface="+mn-lt"/>
                <a:cs typeface="+mn-lt"/>
              </a:rPr>
            </a:br>
            <a:r>
              <a:rPr lang="da-DK" sz="2000" dirty="0" err="1">
                <a:latin typeface="Helvetica Neue"/>
                <a:ea typeface="+mn-lt"/>
                <a:cs typeface="+mn-lt"/>
              </a:rPr>
              <a:t>Email</a:t>
            </a:r>
            <a:r>
              <a:rPr lang="da-DK" sz="2000" dirty="0">
                <a:latin typeface="Helvetica Neue"/>
                <a:ea typeface="+mn-lt"/>
                <a:cs typeface="+mn-lt"/>
              </a:rPr>
              <a:t>: </a:t>
            </a: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studie@kea.dk</a:t>
            </a:r>
          </a:p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2000" dirty="0">
                <a:latin typeface="Helvetica Neue"/>
                <a:ea typeface="+mn-lt"/>
                <a:cs typeface="+mn-lt"/>
              </a:rPr>
              <a:t>Studievejleder - </a:t>
            </a:r>
            <a:r>
              <a:rPr lang="da-DK" sz="2000" dirty="0" err="1">
                <a:latin typeface="Helvetica Neue"/>
                <a:ea typeface="+mn-lt"/>
                <a:cs typeface="+mn-lt"/>
              </a:rPr>
              <a:t>Düncap</a:t>
            </a:r>
            <a:r>
              <a:rPr lang="da-DK" sz="2000" dirty="0">
                <a:latin typeface="Helvetica Neue"/>
                <a:ea typeface="+mn-lt"/>
                <a:cs typeface="+mn-lt"/>
              </a:rPr>
              <a:t> </a:t>
            </a:r>
            <a:r>
              <a:rPr lang="da-DK" sz="2000" dirty="0" err="1">
                <a:latin typeface="Helvetica Neue"/>
                <a:ea typeface="+mn-lt"/>
                <a:cs typeface="+mn-lt"/>
              </a:rPr>
              <a:t>Ünkap</a:t>
            </a:r>
            <a:r>
              <a:rPr lang="da-DK" sz="2000" dirty="0">
                <a:latin typeface="Helvetica Neue"/>
                <a:ea typeface="+mn-lt"/>
                <a:cs typeface="+mn-lt"/>
              </a:rPr>
              <a:t> Andersen </a:t>
            </a:r>
            <a:br>
              <a:rPr lang="da-DK" sz="2000" dirty="0">
                <a:latin typeface="Helvetica Neue"/>
                <a:ea typeface="+mn-lt"/>
                <a:cs typeface="+mn-lt"/>
              </a:rPr>
            </a:br>
            <a:r>
              <a:rPr lang="da-DK" sz="2000" dirty="0" err="1">
                <a:latin typeface="Helvetica Neue"/>
                <a:ea typeface="+mn-lt"/>
                <a:cs typeface="+mn-lt"/>
              </a:rPr>
              <a:t>Email</a:t>
            </a:r>
            <a:r>
              <a:rPr lang="da-DK" sz="2000" dirty="0">
                <a:latin typeface="Helvetica Neue"/>
                <a:ea typeface="+mn-lt"/>
                <a:cs typeface="+mn-lt"/>
              </a:rPr>
              <a:t>: </a:t>
            </a: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duun@kea.dk</a:t>
            </a:r>
            <a:endParaRPr lang="da-DK" sz="2000" dirty="0">
              <a:solidFill>
                <a:srgbClr val="0038A8"/>
              </a:solidFill>
              <a:latin typeface="Helvetica Neue"/>
              <a:ea typeface="+mn-lt"/>
              <a:cs typeface="+mn-lt"/>
            </a:endParaRPr>
          </a:p>
          <a:p>
            <a:pPr>
              <a:lnSpc>
                <a:spcPct val="114999"/>
              </a:lnSpc>
              <a:spcBef>
                <a:spcPts val="1000"/>
              </a:spcBef>
              <a:defRPr sz="1800"/>
            </a:pP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studievejledningen@kea.dk</a:t>
            </a: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</a:rPr>
              <a:t> </a:t>
            </a:r>
          </a:p>
        </p:txBody>
      </p:sp>
      <p:pic>
        <p:nvPicPr>
          <p:cNvPr id="4" name="Billede 3" descr="Et billede, der indeholder ur, Vægur, cirkel, Font/skrifttype&#10;&#10;AI-genereret indhold kan være ukorrekt.">
            <a:extLst>
              <a:ext uri="{FF2B5EF4-FFF2-40B4-BE49-F238E27FC236}">
                <a16:creationId xmlns:a16="http://schemas.microsoft.com/office/drawing/2014/main" id="{6A9D2B1E-6524-12AB-1991-4C15CCA91B3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28186">
            <a:off x="8908025" y="738943"/>
            <a:ext cx="2690105" cy="14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60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08DA-B2E0-1939-154E-502D24E8E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A6F66AA0-6705-F98A-7E20-633BD828E586}"/>
              </a:ext>
            </a:extLst>
          </p:cNvPr>
          <p:cNvSpPr/>
          <p:nvPr/>
        </p:nvSpPr>
        <p:spPr>
          <a:xfrm>
            <a:off x="2446175" y="1018537"/>
            <a:ext cx="4572000" cy="4519892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r>
              <a:rPr lang="da-DK" sz="2000">
                <a:latin typeface="Helvetica Neue"/>
                <a:ea typeface="Arial"/>
                <a:cs typeface="Arial"/>
              </a:rPr>
              <a:t>Trådløst netværk</a:t>
            </a:r>
          </a:p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</a:endParaRPr>
          </a:p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r>
              <a:rPr lang="da-DK" sz="2000">
                <a:latin typeface="Helvetica Neue"/>
                <a:ea typeface="Arial"/>
                <a:cs typeface="Arial"/>
                <a:sym typeface="Arial"/>
              </a:rPr>
              <a:t>Kantine – Bygning A</a:t>
            </a:r>
          </a:p>
          <a:p>
            <a:pPr marL="34290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</a:endParaRPr>
          </a:p>
          <a:p>
            <a:pPr marL="342900" indent="-342900">
              <a:lnSpc>
                <a:spcPct val="115000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15000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endParaRPr lang="da-DK" sz="2000">
              <a:latin typeface="Helvetica Neue"/>
              <a:ea typeface="Arial"/>
              <a:cs typeface="Arial"/>
              <a:sym typeface="Arial"/>
            </a:endParaRPr>
          </a:p>
          <a:p>
            <a:pPr marL="342900" lvl="0" indent="-342900">
              <a:lnSpc>
                <a:spcPct val="114999"/>
              </a:lnSpc>
              <a:spcBef>
                <a:spcPts val="500"/>
              </a:spcBef>
              <a:buSzPct val="100000"/>
              <a:buFont typeface="Arial"/>
              <a:buChar char="•"/>
              <a:defRPr sz="1800"/>
            </a:pPr>
            <a:r>
              <a:rPr lang="da-DK" sz="2000">
                <a:latin typeface="Helvetica Neue"/>
                <a:ea typeface="Arial"/>
                <a:cs typeface="Arial"/>
                <a:sym typeface="Arial"/>
              </a:rPr>
              <a:t>Studenterbar</a:t>
            </a:r>
            <a:r>
              <a:rPr lang="da-DK" sz="2000">
                <a:latin typeface="Helvetica Neue"/>
                <a:ea typeface="Arial"/>
                <a:cs typeface="Arial"/>
              </a:rPr>
              <a:t> – Bygning B</a:t>
            </a:r>
            <a:br>
              <a:rPr lang="da-DK" sz="2000">
                <a:latin typeface="Helvetica Neue"/>
                <a:ea typeface="Arial"/>
                <a:cs typeface="Arial"/>
              </a:rPr>
            </a:br>
            <a:r>
              <a:rPr lang="da-DK" sz="2000">
                <a:latin typeface="Helvetica Neue"/>
                <a:ea typeface="Arial"/>
                <a:cs typeface="Arial"/>
              </a:rPr>
              <a:t>- Studieliv</a:t>
            </a:r>
            <a:endParaRPr lang="da-DK">
              <a:latin typeface="Helvetica Neue"/>
              <a:ea typeface="Arial"/>
              <a:cs typeface="Arial"/>
            </a:endParaRPr>
          </a:p>
          <a:p>
            <a:pPr marL="717550" lvl="2" indent="-260350">
              <a:lnSpc>
                <a:spcPct val="115000"/>
              </a:lnSpc>
              <a:spcBef>
                <a:spcPts val="400"/>
              </a:spcBef>
              <a:buSzPct val="100000"/>
              <a:buFont typeface="Arial"/>
              <a:buChar char="•"/>
              <a:defRPr sz="1800"/>
            </a:pPr>
            <a:endParaRPr lang="da-DK" sz="2000" b="1">
              <a:ea typeface="Arial"/>
              <a:cs typeface="Arial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D690AE1A-05C1-F0AB-2FEF-DE190D4DB7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442" y="2204156"/>
            <a:ext cx="2981324" cy="15097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2E27B360-AD4D-4E8B-C39E-FDD7F7FD0D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9583" y="4090552"/>
            <a:ext cx="1483043" cy="20550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BE3497A-F85E-00B3-9AA4-8BB8BBECD4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66" y="618996"/>
            <a:ext cx="1208476" cy="12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34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C422E-8845-1FB3-5546-75D0362E1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A95A078C-38D0-8327-BB61-9E8AEE785FF7}"/>
              </a:ext>
            </a:extLst>
          </p:cNvPr>
          <p:cNvSpPr/>
          <p:nvPr/>
        </p:nvSpPr>
        <p:spPr>
          <a:xfrm>
            <a:off x="713678" y="1235643"/>
            <a:ext cx="9162058" cy="52727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71475" lvl="0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sz="2000" dirty="0">
                <a:latin typeface="Helvetica Neue"/>
                <a:ea typeface="Verdana"/>
                <a:cs typeface="Verdana" panose="020B0604030504040204" pitchFamily="34" charset="0"/>
                <a:sym typeface="Arial"/>
              </a:rPr>
              <a:t>Fronter - </a:t>
            </a:r>
            <a:r>
              <a:rPr lang="da-DK" sz="2000" dirty="0">
                <a:solidFill>
                  <a:srgbClr val="0038A8"/>
                </a:solidFill>
                <a:latin typeface="Helvetica Neue"/>
                <a:ea typeface="Verdana"/>
                <a:cs typeface="Verdana" panose="020B0604030504040204" pitchFamily="3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https://ek.itslearning.com</a:t>
            </a:r>
            <a:endParaRPr lang="da-DK" sz="2000" dirty="0">
              <a:solidFill>
                <a:srgbClr val="0038A8"/>
              </a:solidFill>
              <a:latin typeface="Helvetica Neue"/>
              <a:ea typeface="Verdana"/>
              <a:cs typeface="Verdana" panose="020B0604030504040204" pitchFamily="34" charset="0"/>
              <a:sym typeface="Arial"/>
            </a:endParaRPr>
          </a:p>
          <a:p>
            <a:pPr marL="371475" lvl="0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sz="2000" dirty="0">
                <a:latin typeface="Helvetica Neue"/>
                <a:ea typeface="Verdana"/>
                <a:cs typeface="Verdana" panose="020B0604030504040204" pitchFamily="34" charset="0"/>
                <a:sym typeface="Arial"/>
              </a:rPr>
              <a:t>Semesterplan, bogliste, materialer, opgaver</a:t>
            </a:r>
            <a:endParaRPr lang="da-DK" sz="2000" dirty="0">
              <a:latin typeface="Helvetica Neue"/>
              <a:ea typeface="Verdana"/>
              <a:cs typeface="Arial"/>
              <a:sym typeface="Arial"/>
            </a:endParaRPr>
          </a:p>
          <a:p>
            <a:pPr marL="742950" indent="-285750">
              <a:lnSpc>
                <a:spcPct val="90000"/>
              </a:lnSpc>
              <a:spcBef>
                <a:spcPts val="400"/>
              </a:spcBef>
              <a:buClr>
                <a:srgbClr val="1E1684"/>
              </a:buClr>
              <a:buSzPct val="100000"/>
              <a:buFont typeface="Arial" panose="020B0604020202020204" pitchFamily="34" charset="0"/>
              <a:buChar char="•"/>
              <a:defRPr sz="1800"/>
            </a:pPr>
            <a:endParaRPr lang="da-DK" sz="2000" dirty="0">
              <a:solidFill>
                <a:srgbClr val="1E1684"/>
              </a:solidFill>
              <a:latin typeface="Helvetica Neue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371475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sz="2000" dirty="0">
                <a:latin typeface="Helvetica Neue"/>
                <a:ea typeface="Verdana"/>
                <a:cs typeface="Verdana" panose="020B0604030504040204" pitchFamily="34" charset="0"/>
                <a:sym typeface="Arial"/>
              </a:rPr>
              <a:t>E-mail </a:t>
            </a:r>
            <a:endParaRPr lang="da-DK" sz="2000" dirty="0">
              <a:solidFill>
                <a:srgbClr val="FF0000"/>
              </a:solidFill>
              <a:latin typeface="Helvetica Neue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  <a:p>
            <a:pPr marL="828675" lvl="1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sz="2000" dirty="0">
                <a:latin typeface="Helvetica Neue"/>
                <a:ea typeface="Verdana"/>
                <a:cs typeface="Verdana" panose="020B0604030504040204" pitchFamily="34" charset="0"/>
                <a:sym typeface="Arial"/>
              </a:rPr>
              <a:t>Al e-mail kommunikation er via din EK mail</a:t>
            </a:r>
            <a:endParaRPr lang="da-DK" sz="2000" b="1" dirty="0">
              <a:latin typeface="Helvetica Neue"/>
              <a:ea typeface="Verdana"/>
              <a:cs typeface="Verdana" panose="020B0604030504040204" pitchFamily="34" charset="0"/>
            </a:endParaRPr>
          </a:p>
          <a:p>
            <a:pPr marL="828675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sz="2000" dirty="0">
                <a:latin typeface="Helvetica Neue"/>
                <a:ea typeface="Verdana"/>
                <a:cs typeface="Arial"/>
              </a:rPr>
              <a:t>Du kan opsætte mail </a:t>
            </a:r>
            <a:r>
              <a:rPr lang="da-DK" sz="2000" dirty="0" err="1">
                <a:latin typeface="Helvetica Neue"/>
                <a:ea typeface="Verdana"/>
                <a:cs typeface="Arial"/>
              </a:rPr>
              <a:t>forwarding</a:t>
            </a:r>
            <a:r>
              <a:rPr lang="da-DK" sz="2000" dirty="0">
                <a:latin typeface="Helvetica Neue"/>
                <a:ea typeface="Verdana"/>
                <a:cs typeface="Arial"/>
              </a:rPr>
              <a:t> fra din EK mail til privat </a:t>
            </a:r>
            <a:r>
              <a:rPr lang="da-DK" sz="2000" dirty="0" err="1">
                <a:latin typeface="Helvetica Neue"/>
                <a:ea typeface="Verdana"/>
                <a:cs typeface="Arial"/>
              </a:rPr>
              <a:t>email</a:t>
            </a:r>
            <a:endParaRPr lang="da-DK" sz="2000" dirty="0">
              <a:latin typeface="Helvetica Neue"/>
              <a:ea typeface="Verdana"/>
              <a:cs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SzPct val="100000"/>
              <a:defRPr sz="1800"/>
            </a:pPr>
            <a:endParaRPr lang="da-DK" sz="2000" dirty="0">
              <a:solidFill>
                <a:srgbClr val="FF0000"/>
              </a:solidFill>
              <a:latin typeface="Helvetica Neu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71475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sz="2000" dirty="0">
                <a:latin typeface="Helvetica Neue"/>
                <a:ea typeface="Verdana"/>
                <a:cs typeface="Verdana" panose="020B0604030504040204" pitchFamily="34" charset="0"/>
                <a:sym typeface="Arial"/>
              </a:rPr>
              <a:t>SMS - Tilføj mobilnummer til ums.kea.dk</a:t>
            </a:r>
            <a:endParaRPr lang="da-DK" sz="2000" dirty="0">
              <a:latin typeface="Helvetica Neue"/>
              <a:ea typeface="Verdana"/>
              <a:cs typeface="Verdana" panose="020B0604030504040204" pitchFamily="34" charset="0"/>
            </a:endParaRPr>
          </a:p>
          <a:p>
            <a:pPr marL="828675" lvl="1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endParaRPr lang="da-DK" sz="2000" dirty="0">
              <a:latin typeface="Helvetica Neue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71475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sz="2000" dirty="0">
                <a:latin typeface="Helvetica Neue"/>
                <a:ea typeface="Verdana"/>
                <a:cs typeface="Verdana" panose="020B0604030504040204" pitchFamily="34" charset="0"/>
              </a:rPr>
              <a:t>Skema</a:t>
            </a:r>
          </a:p>
          <a:p>
            <a:pPr marL="828675" lvl="1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http://skema.kea.dk</a:t>
            </a: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</a:rPr>
              <a:t> </a:t>
            </a:r>
          </a:p>
          <a:p>
            <a:pPr marL="828675" lvl="1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sz="2000" dirty="0">
                <a:latin typeface="Helvetica Neue"/>
              </a:rPr>
              <a:t>Kan også ses i </a:t>
            </a: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http://ums.kea.dk</a:t>
            </a: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</a:rPr>
              <a:t> </a:t>
            </a:r>
            <a:r>
              <a:rPr lang="da-DK" sz="2000" dirty="0">
                <a:latin typeface="Helvetica Neue"/>
              </a:rPr>
              <a:t>og i din KEA-mail-kalender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SzPct val="100000"/>
              <a:defRPr sz="1800"/>
            </a:pPr>
            <a:endParaRPr lang="da-DK" sz="2000" u="sng" dirty="0">
              <a:solidFill>
                <a:srgbClr val="0000FF"/>
              </a:solidFill>
              <a:latin typeface="Helvetica Neue"/>
            </a:endParaRPr>
          </a:p>
          <a:p>
            <a:pPr marL="371475" indent="-371475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800"/>
            </a:pPr>
            <a:r>
              <a:rPr lang="da-DK" sz="2000" dirty="0">
                <a:latin typeface="Helvetica Neue"/>
                <a:ea typeface="+mn-lt"/>
                <a:cs typeface="+mn-lt"/>
              </a:rPr>
              <a:t>Studiestartsinfo på </a:t>
            </a:r>
            <a:r>
              <a:rPr lang="da-DK" sz="2000" dirty="0">
                <a:solidFill>
                  <a:srgbClr val="0038A8"/>
                </a:solidFill>
                <a:latin typeface="Helvetica Neue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http://it.kea.dk</a:t>
            </a:r>
            <a:endParaRPr lang="da-DK" sz="2000" dirty="0">
              <a:solidFill>
                <a:srgbClr val="0038A8"/>
              </a:solidFill>
              <a:latin typeface="Helvetica Neue"/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600"/>
              </a:spcBef>
              <a:buSzPct val="100000"/>
              <a:defRPr sz="1800"/>
            </a:pPr>
            <a:endParaRPr lang="da-DK" dirty="0">
              <a:ea typeface="+mn-lt"/>
              <a:cs typeface="+mn-l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426EE8E-2CC3-4EC0-461E-364208490F08}"/>
              </a:ext>
            </a:extLst>
          </p:cNvPr>
          <p:cNvSpPr txBox="1">
            <a:spLocks/>
          </p:cNvSpPr>
          <p:nvPr/>
        </p:nvSpPr>
        <p:spPr>
          <a:xfrm>
            <a:off x="3499669" y="257353"/>
            <a:ext cx="5564614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1" kern="1200">
                <a:solidFill>
                  <a:schemeClr val="bg1"/>
                </a:solidFill>
                <a:latin typeface="Aptos Serif" panose="02020604070405020304" pitchFamily="18" charset="0"/>
                <a:ea typeface="+mj-ea"/>
                <a:cs typeface="Aptos Serif" panose="02020604070405020304" pitchFamily="18" charset="0"/>
              </a:defRPr>
            </a:lvl1pPr>
          </a:lstStyle>
          <a:p>
            <a:r>
              <a:rPr lang="da-DK">
                <a:solidFill>
                  <a:schemeClr val="tx2"/>
                </a:solidFill>
              </a:rPr>
              <a:t>Kommunikation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49726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E138C-4AD3-D6DE-42C6-24804513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0D934FE-7660-D02D-FF65-A6639F0A3AAC}"/>
              </a:ext>
            </a:extLst>
          </p:cNvPr>
          <p:cNvSpPr txBox="1">
            <a:spLocks/>
          </p:cNvSpPr>
          <p:nvPr/>
        </p:nvSpPr>
        <p:spPr>
          <a:xfrm>
            <a:off x="3209572" y="330071"/>
            <a:ext cx="5772855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1" kern="1200">
                <a:solidFill>
                  <a:schemeClr val="bg1"/>
                </a:solidFill>
                <a:latin typeface="Aptos Serif" panose="02020604070405020304" pitchFamily="18" charset="0"/>
                <a:ea typeface="+mj-ea"/>
                <a:cs typeface="Aptos Serif" panose="02020604070405020304" pitchFamily="18" charset="0"/>
              </a:defRPr>
            </a:lvl1pPr>
          </a:lstStyle>
          <a:p>
            <a:r>
              <a:rPr lang="da-DK">
                <a:solidFill>
                  <a:srgbClr val="0038A8"/>
                </a:solidFill>
                <a:latin typeface="Helvetica Neue Condensed"/>
              </a:rPr>
              <a:t>Rygepolitik</a:t>
            </a:r>
            <a:r>
              <a:rPr lang="da-DK">
                <a:solidFill>
                  <a:srgbClr val="0038A8"/>
                </a:solidFill>
              </a:rPr>
              <a:t> og nødplan</a:t>
            </a:r>
            <a:endParaRPr lang="da-DK" dirty="0">
              <a:solidFill>
                <a:srgbClr val="0038A8"/>
              </a:solidFill>
            </a:endParaRPr>
          </a:p>
        </p:txBody>
      </p:sp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1FB7A8FA-C385-3ACB-98A8-D18F74B4A1F3}"/>
              </a:ext>
            </a:extLst>
          </p:cNvPr>
          <p:cNvSpPr txBox="1">
            <a:spLocks/>
          </p:cNvSpPr>
          <p:nvPr/>
        </p:nvSpPr>
        <p:spPr>
          <a:xfrm>
            <a:off x="2204188" y="1872328"/>
            <a:ext cx="7946701" cy="3826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da-DK" sz="2000" dirty="0">
                <a:latin typeface="Helvetica Neue"/>
              </a:rPr>
              <a:t>Rygning er ikke tilladt på KEA.</a:t>
            </a:r>
          </a:p>
          <a:p>
            <a:pPr marL="285750" indent="-285750">
              <a:buFont typeface="Arial"/>
              <a:buChar char="•"/>
            </a:pPr>
            <a:endParaRPr lang="da-DK" sz="1600" dirty="0">
              <a:latin typeface="Helvetica Neue"/>
            </a:endParaRPr>
          </a:p>
          <a:p>
            <a:pPr marL="285750" indent="-285750">
              <a:buFont typeface="Arial"/>
              <a:buChar char="•"/>
            </a:pPr>
            <a:endParaRPr lang="da-DK" sz="1600" dirty="0">
              <a:latin typeface="Helvetica Neue"/>
            </a:endParaRPr>
          </a:p>
          <a:p>
            <a:pPr marL="285750" indent="-285750">
              <a:buFont typeface="Arial"/>
              <a:buChar char="•"/>
            </a:pPr>
            <a:r>
              <a:rPr lang="da-DK" sz="2000" dirty="0">
                <a:latin typeface="Helvetica Neue"/>
              </a:rPr>
              <a:t>Hjertestarter</a:t>
            </a:r>
          </a:p>
          <a:p>
            <a:pPr marL="285750" indent="-285750">
              <a:buFont typeface="Arial"/>
              <a:buChar char="•"/>
            </a:pPr>
            <a:endParaRPr lang="da-DK" sz="1600" dirty="0">
              <a:latin typeface="Helvetica Neue"/>
            </a:endParaRPr>
          </a:p>
          <a:p>
            <a:pPr marL="285750" indent="-285750">
              <a:buFont typeface="Arial"/>
              <a:buChar char="•"/>
            </a:pPr>
            <a:endParaRPr lang="da-DK" sz="1600" dirty="0">
              <a:latin typeface="Helvetica Neue"/>
            </a:endParaRPr>
          </a:p>
          <a:p>
            <a:pPr marL="0" indent="0">
              <a:buNone/>
            </a:pPr>
            <a:endParaRPr lang="da-DK" sz="1600" dirty="0">
              <a:latin typeface="Helvetica Neue"/>
            </a:endParaRPr>
          </a:p>
          <a:p>
            <a:endParaRPr lang="da-DK" sz="1600" dirty="0">
              <a:latin typeface="Helvetica Neue"/>
            </a:endParaRPr>
          </a:p>
          <a:p>
            <a:pPr marL="285750" indent="-285750">
              <a:buFont typeface="Arial"/>
              <a:buChar char="•"/>
            </a:pPr>
            <a:r>
              <a:rPr lang="da-DK" sz="1600" dirty="0">
                <a:latin typeface="Helvetica Neue"/>
              </a:rPr>
              <a:t>I nødstilfælde, brug brandtrappen og nødudgange.</a:t>
            </a:r>
          </a:p>
          <a:p>
            <a:pPr marL="1028700" lvl="1">
              <a:buFont typeface="Arial"/>
              <a:buChar char="•"/>
            </a:pPr>
            <a:r>
              <a:rPr lang="da-DK" sz="1600" dirty="0">
                <a:latin typeface="Helvetica Neue"/>
              </a:rPr>
              <a:t>Gå til samlingssted (er oplyst på brandinstruktionen i alle lokaler).</a:t>
            </a:r>
          </a:p>
          <a:p>
            <a:pPr marL="1028700" lvl="1">
              <a:buFont typeface="Arial"/>
              <a:buChar char="•"/>
            </a:pPr>
            <a:r>
              <a:rPr lang="da-DK" sz="1600" dirty="0">
                <a:latin typeface="Helvetica Neue"/>
              </a:rPr>
              <a:t>Emergency plan: </a:t>
            </a:r>
            <a:r>
              <a:rPr lang="da-DK" sz="1600" u="sng" dirty="0">
                <a:solidFill>
                  <a:srgbClr val="1155CC"/>
                </a:solidFill>
                <a:latin typeface="Helvetica Neue"/>
              </a:rPr>
              <a:t>https://mit.kea.dk/studiehandbog/brand-og-beredskab</a:t>
            </a:r>
            <a:endParaRPr lang="da-DK" sz="1600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DC41091A-041F-F22A-30D7-4E66829EB54E}"/>
              </a:ext>
            </a:extLst>
          </p:cNvPr>
          <p:cNvSpPr txBox="1"/>
          <p:nvPr/>
        </p:nvSpPr>
        <p:spPr>
          <a:xfrm>
            <a:off x="4594527" y="2913728"/>
            <a:ext cx="6007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>
                <a:solidFill>
                  <a:srgbClr val="0038A8"/>
                </a:solidFill>
              </a:rPr>
              <a:t>Guldbergsgade</a:t>
            </a:r>
            <a:r>
              <a:rPr lang="da-DK" dirty="0">
                <a:solidFill>
                  <a:srgbClr val="0038A8"/>
                </a:solidFill>
              </a:rPr>
              <a:t> 29N, 2200 København N:</a:t>
            </a:r>
          </a:p>
          <a:p>
            <a:r>
              <a:rPr lang="da-DK" dirty="0"/>
              <a:t>	Placeret ved trapperne ved receptionen</a:t>
            </a:r>
          </a:p>
          <a:p>
            <a:endParaRPr lang="da-DK" dirty="0"/>
          </a:p>
          <a:p>
            <a:r>
              <a:rPr lang="da-DK" dirty="0">
                <a:solidFill>
                  <a:srgbClr val="0038A8"/>
                </a:solidFill>
              </a:rPr>
              <a:t>Håndværkergården, </a:t>
            </a:r>
            <a:r>
              <a:rPr lang="da-DK" dirty="0" err="1">
                <a:solidFill>
                  <a:srgbClr val="0038A8"/>
                </a:solidFill>
              </a:rPr>
              <a:t>Meinungsgade</a:t>
            </a:r>
            <a:r>
              <a:rPr lang="da-DK" dirty="0">
                <a:solidFill>
                  <a:srgbClr val="0038A8"/>
                </a:solidFill>
              </a:rPr>
              <a:t> 8, 2200 København N</a:t>
            </a:r>
          </a:p>
          <a:p>
            <a:r>
              <a:rPr lang="da-DK" dirty="0"/>
              <a:t>	Placeret ved trapperne i stueetagen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181135A2-272A-BDFD-68ED-DF86B39DF0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6712" y="1517858"/>
            <a:ext cx="1041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9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DCCA2-6689-406C-C11C-BEDA43A93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FFCAD6E4-96FF-28B7-98A8-A24E51457FBB}"/>
              </a:ext>
            </a:extLst>
          </p:cNvPr>
          <p:cNvSpPr txBox="1">
            <a:spLocks/>
          </p:cNvSpPr>
          <p:nvPr/>
        </p:nvSpPr>
        <p:spPr>
          <a:xfrm>
            <a:off x="4431193" y="330564"/>
            <a:ext cx="2763428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1" kern="1200">
                <a:solidFill>
                  <a:schemeClr val="bg1"/>
                </a:solidFill>
                <a:latin typeface="Aptos Serif" panose="02020604070405020304" pitchFamily="18" charset="0"/>
                <a:ea typeface="+mj-ea"/>
                <a:cs typeface="Aptos Serif" panose="02020604070405020304" pitchFamily="18" charset="0"/>
              </a:defRPr>
            </a:lvl1pPr>
          </a:lstStyle>
          <a:p>
            <a:r>
              <a:rPr lang="da-DK">
                <a:solidFill>
                  <a:srgbClr val="0038A8"/>
                </a:solidFill>
              </a:rPr>
              <a:t>Videoer:</a:t>
            </a:r>
            <a:endParaRPr lang="da-DK" dirty="0">
              <a:solidFill>
                <a:srgbClr val="0038A8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C6763FC-E093-7357-9FA7-46E79AB2884B}"/>
              </a:ext>
            </a:extLst>
          </p:cNvPr>
          <p:cNvSpPr txBox="1">
            <a:spLocks/>
          </p:cNvSpPr>
          <p:nvPr/>
        </p:nvSpPr>
        <p:spPr>
          <a:xfrm>
            <a:off x="2513078" y="1706354"/>
            <a:ext cx="7953464" cy="16491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Helvetica Neue"/>
              </a:rPr>
              <a:t>Studie &amp; </a:t>
            </a:r>
            <a:r>
              <a:rPr lang="en-US" sz="2000" dirty="0" err="1">
                <a:latin typeface="Helvetica Neue"/>
              </a:rPr>
              <a:t>Karrierevejledning</a:t>
            </a:r>
            <a:r>
              <a:rPr lang="en-US" sz="2000" dirty="0">
                <a:latin typeface="Helvetica Neue"/>
              </a:rPr>
              <a:t>:  </a:t>
            </a:r>
            <a:r>
              <a:rPr lang="en-US" sz="2000" dirty="0">
                <a:solidFill>
                  <a:srgbClr val="0038A8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https://youtu.be/fRYoFGXqCzQ</a:t>
            </a:r>
            <a:r>
              <a:rPr lang="en-US" sz="2000" dirty="0">
                <a:solidFill>
                  <a:srgbClr val="0038A8"/>
                </a:solidFill>
                <a:latin typeface="Helvetica Neue"/>
              </a:rPr>
              <a:t> </a:t>
            </a:r>
          </a:p>
          <a:p>
            <a:endParaRPr lang="en-US" sz="2000" dirty="0">
              <a:latin typeface="Helvetica Neue"/>
            </a:endParaRPr>
          </a:p>
          <a:p>
            <a:r>
              <a:rPr lang="en-US" sz="2000" dirty="0">
                <a:latin typeface="Helvetica Neue"/>
                <a:cs typeface="Arial"/>
              </a:rPr>
              <a:t>IT-intro: </a:t>
            </a:r>
            <a:r>
              <a:rPr lang="en-US" sz="2000" u="sng" dirty="0">
                <a:solidFill>
                  <a:srgbClr val="0038A8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https://www.youtube.com/watch?v=inLf-ATmlAQ</a:t>
            </a:r>
            <a:endParaRPr lang="en-US" sz="2000" dirty="0">
              <a:solidFill>
                <a:srgbClr val="0038A8"/>
              </a:solidFill>
              <a:latin typeface="Helvetica Neue"/>
              <a:ea typeface="+mn-lt"/>
              <a:cs typeface="+mn-lt"/>
            </a:endParaRPr>
          </a:p>
          <a:p>
            <a:endParaRPr lang="en-US" sz="2000" dirty="0">
              <a:latin typeface="Helvetica Neue"/>
              <a:cs typeface="Arial"/>
            </a:endParaRPr>
          </a:p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ABBACD0-4458-0F4F-DF03-BDD18E628B9A}"/>
              </a:ext>
            </a:extLst>
          </p:cNvPr>
          <p:cNvSpPr txBox="1">
            <a:spLocks/>
          </p:cNvSpPr>
          <p:nvPr/>
        </p:nvSpPr>
        <p:spPr>
          <a:xfrm>
            <a:off x="2557265" y="3705138"/>
            <a:ext cx="7946701" cy="1818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Helvetica Neue"/>
                <a:cs typeface="Arial"/>
              </a:rPr>
              <a:t>Bibliotek</a:t>
            </a:r>
            <a:r>
              <a:rPr lang="en-US" sz="2000" dirty="0">
                <a:latin typeface="Helvetica Neue"/>
                <a:cs typeface="Arial"/>
              </a:rPr>
              <a:t>:</a:t>
            </a:r>
            <a:r>
              <a:rPr lang="en-US" sz="2000" dirty="0">
                <a:solidFill>
                  <a:schemeClr val="bg2"/>
                </a:solidFill>
                <a:latin typeface="Helvetica Neue"/>
                <a:cs typeface="Arial"/>
              </a:rPr>
              <a:t> </a:t>
            </a:r>
            <a:r>
              <a:rPr lang="en-US" sz="2000" dirty="0">
                <a:solidFill>
                  <a:srgbClr val="0038A8"/>
                </a:solidFill>
                <a:latin typeface="Helvetica Neue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https://bibliotek.kea.dk/da/</a:t>
            </a:r>
          </a:p>
          <a:p>
            <a:endParaRPr lang="en-US" sz="2000" dirty="0">
              <a:solidFill>
                <a:srgbClr val="0000FF"/>
              </a:solidFill>
              <a:latin typeface="Helvetica Neue"/>
              <a:cs typeface="Arial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Helvetica Neue"/>
                <a:cs typeface="Arial"/>
              </a:rPr>
              <a:t>Studiehåndbog</a:t>
            </a:r>
            <a:r>
              <a:rPr lang="en-US" sz="2000" dirty="0">
                <a:solidFill>
                  <a:srgbClr val="000000"/>
                </a:solidFill>
                <a:latin typeface="Helvetica Neue"/>
                <a:cs typeface="Arial"/>
              </a:rPr>
              <a:t>: </a:t>
            </a:r>
            <a:r>
              <a:rPr lang="en-US" sz="2000" dirty="0">
                <a:solidFill>
                  <a:srgbClr val="0038A8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https://mit.kea.dk/studieh%C3%A5ndbog</a:t>
            </a:r>
            <a:endParaRPr lang="en-US" sz="2000" dirty="0">
              <a:solidFill>
                <a:srgbClr val="0038A8"/>
              </a:solidFill>
              <a:ea typeface="+mn-lt"/>
              <a:cs typeface="+mn-lt"/>
            </a:endParaRPr>
          </a:p>
          <a:p>
            <a:endParaRPr lang="en-US" sz="2000" dirty="0">
              <a:solidFill>
                <a:srgbClr val="0000FF"/>
              </a:solidFill>
              <a:latin typeface="Helvetica Neue"/>
              <a:ea typeface="+mn-lt"/>
              <a:cs typeface="+mn-lt"/>
            </a:endParaRPr>
          </a:p>
          <a:p>
            <a:r>
              <a:rPr lang="en-US" sz="2000" dirty="0" err="1">
                <a:latin typeface="Helvetica Neue"/>
                <a:cs typeface="Arial"/>
              </a:rPr>
              <a:t>Studiekort</a:t>
            </a:r>
            <a:r>
              <a:rPr lang="en-US" sz="2000" dirty="0">
                <a:latin typeface="Helvetica Neue"/>
                <a:cs typeface="Arial"/>
              </a:rPr>
              <a:t>:</a:t>
            </a:r>
            <a:r>
              <a:rPr lang="en-US" sz="2000" dirty="0">
                <a:solidFill>
                  <a:srgbClr val="0000FF"/>
                </a:solidFill>
                <a:latin typeface="Helvetica Neue"/>
                <a:cs typeface="Arial"/>
              </a:rPr>
              <a:t> </a:t>
            </a:r>
            <a:r>
              <a:rPr lang="en-US" sz="2000" dirty="0">
                <a:solidFill>
                  <a:srgbClr val="0038A8"/>
                </a:solidFill>
                <a:latin typeface="Helvetica Neue"/>
                <a:cs typeface="Arial"/>
              </a:rPr>
              <a:t>https://keastudiekort.dk/</a:t>
            </a:r>
          </a:p>
          <a:p>
            <a:endParaRPr lang="en-US" sz="2000" dirty="0">
              <a:solidFill>
                <a:srgbClr val="0000FF"/>
              </a:solidFill>
              <a:latin typeface="Helvetica Neue"/>
              <a:cs typeface="Arial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30872175-9AC9-CC62-4959-F13E1E1BACA4}"/>
              </a:ext>
            </a:extLst>
          </p:cNvPr>
          <p:cNvSpPr txBox="1"/>
          <p:nvPr/>
        </p:nvSpPr>
        <p:spPr>
          <a:xfrm>
            <a:off x="2555952" y="30958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b="1" cap="all" dirty="0">
                <a:solidFill>
                  <a:srgbClr val="262626"/>
                </a:solidFill>
                <a:latin typeface="Arial Narrow"/>
              </a:rPr>
              <a:t>Links:</a:t>
            </a:r>
            <a:endParaRPr lang="en-GB" dirty="0"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111497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14763-EE0D-9B50-7D86-23B67F2A3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51DA61B-EFEB-9F14-A143-047F387AC3AC}"/>
              </a:ext>
            </a:extLst>
          </p:cNvPr>
          <p:cNvSpPr txBox="1">
            <a:spLocks/>
          </p:cNvSpPr>
          <p:nvPr/>
        </p:nvSpPr>
        <p:spPr>
          <a:xfrm>
            <a:off x="4683618" y="5204912"/>
            <a:ext cx="3407568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1" kern="1200">
                <a:solidFill>
                  <a:schemeClr val="bg1"/>
                </a:solidFill>
                <a:latin typeface="Aptos Serif" panose="02020604070405020304" pitchFamily="18" charset="0"/>
                <a:ea typeface="+mj-ea"/>
                <a:cs typeface="Aptos Serif" panose="02020604070405020304" pitchFamily="18" charset="0"/>
              </a:defRPr>
            </a:lvl1pPr>
          </a:lstStyle>
          <a:p>
            <a:r>
              <a:rPr lang="da-DK">
                <a:solidFill>
                  <a:srgbClr val="0038A8"/>
                </a:solidFill>
              </a:rPr>
              <a:t>Spørgsmål?</a:t>
            </a:r>
            <a:endParaRPr lang="da-DK" dirty="0">
              <a:solidFill>
                <a:srgbClr val="0038A8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51F4DAD-614C-E386-BD8C-0F3C75C569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620" y="654707"/>
            <a:ext cx="3032760" cy="4043680"/>
          </a:xfrm>
          <a:prstGeom prst="rect">
            <a:avLst/>
          </a:prstGeom>
          <a:solidFill>
            <a:srgbClr val="FE4C61"/>
          </a:solidFill>
        </p:spPr>
      </p:pic>
    </p:spTree>
    <p:extLst>
      <p:ext uri="{BB962C8B-B14F-4D97-AF65-F5344CB8AC3E}">
        <p14:creationId xmlns:p14="http://schemas.microsoft.com/office/powerpoint/2010/main" val="98215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372C02FC-1728-5D24-7530-97B830DFD3B7}"/>
              </a:ext>
            </a:extLst>
          </p:cNvPr>
          <p:cNvSpPr/>
          <p:nvPr/>
        </p:nvSpPr>
        <p:spPr>
          <a:xfrm>
            <a:off x="1065525" y="1077207"/>
            <a:ext cx="4188178" cy="4176888"/>
          </a:xfrm>
          <a:prstGeom prst="rect">
            <a:avLst/>
          </a:prstGeom>
          <a:solidFill>
            <a:srgbClr val="6ECEB2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16407A-6B06-D3A8-5309-2FB114C0304F}"/>
              </a:ext>
            </a:extLst>
          </p:cNvPr>
          <p:cNvSpPr txBox="1">
            <a:spLocks/>
          </p:cNvSpPr>
          <p:nvPr/>
        </p:nvSpPr>
        <p:spPr>
          <a:xfrm>
            <a:off x="1325876" y="1421662"/>
            <a:ext cx="3690760" cy="36812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333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400" dirty="0"/>
              <a:t>Placering</a:t>
            </a:r>
          </a:p>
          <a:p>
            <a:r>
              <a:rPr lang="da-DK" sz="2400" dirty="0"/>
              <a:t>Bygninger</a:t>
            </a:r>
          </a:p>
          <a:p>
            <a:r>
              <a:rPr lang="da-DK" sz="2400" dirty="0"/>
              <a:t>Indgang(e)</a:t>
            </a:r>
          </a:p>
          <a:p>
            <a:r>
              <a:rPr lang="da-DK" sz="2400" dirty="0"/>
              <a:t>Organisation</a:t>
            </a:r>
          </a:p>
          <a:p>
            <a:r>
              <a:rPr lang="da-DK" sz="2400" dirty="0"/>
              <a:t>Uddannelser</a:t>
            </a:r>
          </a:p>
        </p:txBody>
      </p:sp>
    </p:spTree>
    <p:extLst>
      <p:ext uri="{BB962C8B-B14F-4D97-AF65-F5344CB8AC3E}">
        <p14:creationId xmlns:p14="http://schemas.microsoft.com/office/powerpoint/2010/main" val="920199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DA2B80A1-F6D1-26AC-6964-AE5854CE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8" y="311237"/>
            <a:ext cx="9940416" cy="58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94386-09E2-C3E6-78B6-D268C822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C9C3D14-2FA1-AE26-47E0-A61CACCC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33" y="619896"/>
            <a:ext cx="4411384" cy="56182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EB55916-E621-86DD-7DE0-B4559A87AD1F}"/>
              </a:ext>
            </a:extLst>
          </p:cNvPr>
          <p:cNvSpPr/>
          <p:nvPr/>
        </p:nvSpPr>
        <p:spPr>
          <a:xfrm>
            <a:off x="2570489" y="4370251"/>
            <a:ext cx="1010653" cy="246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Reception</a:t>
            </a:r>
            <a:endParaRPr lang="en-US"/>
          </a:p>
        </p:txBody>
      </p:sp>
      <p:sp>
        <p:nvSpPr>
          <p:cNvPr id="4" name="Arrow: Left 8">
            <a:extLst>
              <a:ext uri="{FF2B5EF4-FFF2-40B4-BE49-F238E27FC236}">
                <a16:creationId xmlns:a16="http://schemas.microsoft.com/office/drawing/2014/main" id="{CFBD9E6C-A10E-447B-55C2-F0E9F3D91403}"/>
              </a:ext>
            </a:extLst>
          </p:cNvPr>
          <p:cNvSpPr/>
          <p:nvPr/>
        </p:nvSpPr>
        <p:spPr>
          <a:xfrm>
            <a:off x="3135973" y="1085631"/>
            <a:ext cx="1347537" cy="409073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1400"/>
              <a:t>Datamatiker</a:t>
            </a:r>
            <a:endParaRPr lang="en-US" sz="1400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5D85CAB0-B830-19F8-561E-E01B1F69B83B}"/>
              </a:ext>
            </a:extLst>
          </p:cNvPr>
          <p:cNvSpPr txBox="1"/>
          <p:nvPr/>
        </p:nvSpPr>
        <p:spPr>
          <a:xfrm>
            <a:off x="5860571" y="157534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latin typeface="Helvetica Neue"/>
              </a:rPr>
              <a:t>Klik på link for at se de andre etager:</a:t>
            </a:r>
          </a:p>
          <a:p>
            <a:r>
              <a:rPr lang="da-DK" sz="1200" dirty="0">
                <a:hlinkClick r:id="rId3"/>
              </a:rPr>
              <a:t>https://kea.dk/images/DA/Files/Om-KEA/GBG_Wayfinding.pdf</a:t>
            </a:r>
            <a:endParaRPr lang="da-DK" sz="1200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7160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19A6-AF5C-D218-25D1-6A9F7E70F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FF4E0C05-762E-F247-96DE-FA4245CEDC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77210"/>
              </p:ext>
            </p:extLst>
          </p:nvPr>
        </p:nvGraphicFramePr>
        <p:xfrm>
          <a:off x="1928156" y="2505401"/>
          <a:ext cx="3832741" cy="2884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698280" imgH="9561600" progId="">
                  <p:embed/>
                </p:oleObj>
              </mc:Choice>
              <mc:Fallback>
                <p:oleObj r:id="rId2" imgW="12698280" imgH="9561600" progId="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FF4E0C05-762E-F247-96DE-FA4245CED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156" y="2505401"/>
                        <a:ext cx="3832741" cy="2884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9BF6E70-4261-E90E-E4B9-27576DDAD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277588"/>
              </p:ext>
            </p:extLst>
          </p:nvPr>
        </p:nvGraphicFramePr>
        <p:xfrm>
          <a:off x="6403255" y="2535601"/>
          <a:ext cx="3832741" cy="2853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698280" imgH="9472680" progId="">
                  <p:embed/>
                </p:oleObj>
              </mc:Choice>
              <mc:Fallback>
                <p:oleObj r:id="rId4" imgW="12698280" imgH="9472680" progId="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D9BF6E70-4261-E90E-E4B9-27576DDAD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3255" y="2535601"/>
                        <a:ext cx="3832741" cy="2853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dsholder til tekst 9">
            <a:extLst>
              <a:ext uri="{FF2B5EF4-FFF2-40B4-BE49-F238E27FC236}">
                <a16:creationId xmlns:a16="http://schemas.microsoft.com/office/drawing/2014/main" id="{4AC6851E-BF50-1078-B48A-4A19D761FCD5}"/>
              </a:ext>
            </a:extLst>
          </p:cNvPr>
          <p:cNvSpPr txBox="1">
            <a:spLocks/>
          </p:cNvSpPr>
          <p:nvPr/>
        </p:nvSpPr>
        <p:spPr>
          <a:xfrm>
            <a:off x="6362310" y="2031123"/>
            <a:ext cx="4026087" cy="3130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800" dirty="0"/>
              <a:t>Via gården, og op ad trappen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7D772B0-3E63-2E12-85BF-875EBF6B539C}"/>
              </a:ext>
            </a:extLst>
          </p:cNvPr>
          <p:cNvSpPr txBox="1"/>
          <p:nvPr/>
        </p:nvSpPr>
        <p:spPr>
          <a:xfrm>
            <a:off x="1928156" y="2035274"/>
            <a:ext cx="381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Meinungsgade</a:t>
            </a:r>
            <a:r>
              <a:rPr lang="da-DK" dirty="0"/>
              <a:t> 8 – rundt om hjørnet</a:t>
            </a:r>
          </a:p>
          <a:p>
            <a:endParaRPr lang="da-DK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FC196FD-B720-C89D-FCF5-36903D57BC17}"/>
              </a:ext>
            </a:extLst>
          </p:cNvPr>
          <p:cNvSpPr txBox="1">
            <a:spLocks/>
          </p:cNvSpPr>
          <p:nvPr/>
        </p:nvSpPr>
        <p:spPr>
          <a:xfrm>
            <a:off x="3164054" y="862598"/>
            <a:ext cx="6478401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1" kern="1200">
                <a:solidFill>
                  <a:srgbClr val="0038A8"/>
                </a:solidFill>
                <a:latin typeface="Aptos Serif" panose="02020604070405020304" pitchFamily="18" charset="0"/>
                <a:ea typeface="+mj-ea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Indgange til bygning E</a:t>
            </a:r>
          </a:p>
        </p:txBody>
      </p:sp>
    </p:spTree>
    <p:extLst>
      <p:ext uri="{BB962C8B-B14F-4D97-AF65-F5344CB8AC3E}">
        <p14:creationId xmlns:p14="http://schemas.microsoft.com/office/powerpoint/2010/main" val="351706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41575-4160-4B48-0B52-C02B74CEB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E5D91C47-6142-91BC-F627-9FD96D6D992B}"/>
              </a:ext>
            </a:extLst>
          </p:cNvPr>
          <p:cNvSpPr txBox="1"/>
          <p:nvPr/>
        </p:nvSpPr>
        <p:spPr>
          <a:xfrm>
            <a:off x="3835015" y="3429000"/>
            <a:ext cx="3811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/>
              <a:t>Har I fået lavet studiekort?</a:t>
            </a:r>
          </a:p>
          <a:p>
            <a:endParaRPr lang="da-DK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84CB526-0316-1CE0-6C5C-9B04CF647C2C}"/>
              </a:ext>
            </a:extLst>
          </p:cNvPr>
          <p:cNvSpPr txBox="1">
            <a:spLocks/>
          </p:cNvSpPr>
          <p:nvPr/>
        </p:nvSpPr>
        <p:spPr>
          <a:xfrm>
            <a:off x="3164054" y="862598"/>
            <a:ext cx="6478401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1" kern="1200">
                <a:solidFill>
                  <a:srgbClr val="0038A8"/>
                </a:solidFill>
                <a:latin typeface="Aptos Serif" panose="02020604070405020304" pitchFamily="18" charset="0"/>
                <a:ea typeface="+mj-ea"/>
                <a:cs typeface="Aptos Serif" panose="02020604070405020304" pitchFamily="18" charset="0"/>
              </a:defRPr>
            </a:lvl1pPr>
          </a:lstStyle>
          <a:p>
            <a:r>
              <a:rPr lang="da-DK" dirty="0"/>
              <a:t>Adgang med studiekort</a:t>
            </a:r>
          </a:p>
        </p:txBody>
      </p:sp>
    </p:spTree>
    <p:extLst>
      <p:ext uri="{BB962C8B-B14F-4D97-AF65-F5344CB8AC3E}">
        <p14:creationId xmlns:p14="http://schemas.microsoft.com/office/powerpoint/2010/main" val="3493235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æsentation3" id="{47A70E4D-E829-6142-8D7A-266DF559A7A1}" vid="{F2789681-2020-6642-AFF1-73227AA778F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31b0fd4-89d5-40db-b87a-b08ff4592e00" xsi:nil="true"/>
    <lcf76f155ced4ddcb4097134ff3c332f xmlns="9173dae8-59b0-4ce1-ba0b-93f7bd5919c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B379A91F572D48A135D73778E27123" ma:contentTypeVersion="13" ma:contentTypeDescription="Create a new document." ma:contentTypeScope="" ma:versionID="a629960d7dbed88256a97dea7cee34c4">
  <xsd:schema xmlns:xsd="http://www.w3.org/2001/XMLSchema" xmlns:xs="http://www.w3.org/2001/XMLSchema" xmlns:p="http://schemas.microsoft.com/office/2006/metadata/properties" xmlns:ns2="9173dae8-59b0-4ce1-ba0b-93f7bd5919c4" xmlns:ns3="031b0fd4-89d5-40db-b87a-b08ff4592e00" targetNamespace="http://schemas.microsoft.com/office/2006/metadata/properties" ma:root="true" ma:fieldsID="ef7964a4eef4bea59961e001e46e134d" ns2:_="" ns3:_="">
    <xsd:import namespace="9173dae8-59b0-4ce1-ba0b-93f7bd5919c4"/>
    <xsd:import namespace="031b0fd4-89d5-40db-b87a-b08ff4592e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73dae8-59b0-4ce1-ba0b-93f7bd5919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Billedmærker" ma:readOnly="false" ma:fieldId="{5cf76f15-5ced-4ddc-b409-7134ff3c332f}" ma:taxonomyMulti="true" ma:sspId="61593edc-fe69-4ff2-86d1-67b90c929ed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1b0fd4-89d5-40db-b87a-b08ff4592e0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8e2d8a83-c15e-4035-84a4-5a550b7828c5}" ma:internalName="TaxCatchAll" ma:showField="CatchAllData" ma:web="031b0fd4-89d5-40db-b87a-b08ff4592e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Indholds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8CDB14-FB9A-46E3-BA47-98FAE6F3ABF2}">
  <ds:schemaRefs>
    <ds:schemaRef ds:uri="http://schemas.microsoft.com/office/2006/metadata/properties"/>
    <ds:schemaRef ds:uri="http://schemas.microsoft.com/office/infopath/2007/PartnerControls"/>
    <ds:schemaRef ds:uri="031b0fd4-89d5-40db-b87a-b08ff4592e00"/>
    <ds:schemaRef ds:uri="9173dae8-59b0-4ce1-ba0b-93f7bd5919c4"/>
  </ds:schemaRefs>
</ds:datastoreItem>
</file>

<file path=customXml/itemProps2.xml><?xml version="1.0" encoding="utf-8"?>
<ds:datastoreItem xmlns:ds="http://schemas.openxmlformats.org/officeDocument/2006/customXml" ds:itemID="{D39D0623-5A80-4C17-9802-A77C5BDE90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73dae8-59b0-4ce1-ba0b-93f7bd5919c4"/>
    <ds:schemaRef ds:uri="031b0fd4-89d5-40db-b87a-b08ff4592e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E71E4E-E35D-445D-9C78-FD2F0777AE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ek_powerpoint_skabelon</Template>
  <TotalTime>5848</TotalTime>
  <Words>1486</Words>
  <Application>Microsoft Macintosh PowerPoint</Application>
  <PresentationFormat>Widescreen</PresentationFormat>
  <Paragraphs>277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Aptos</vt:lpstr>
      <vt:lpstr>Aptos Serif</vt:lpstr>
      <vt:lpstr>Arial</vt:lpstr>
      <vt:lpstr>Arial Black</vt:lpstr>
      <vt:lpstr>Arial Narrow</vt:lpstr>
      <vt:lpstr>Calibri</vt:lpstr>
      <vt:lpstr>Helvetica Neue</vt:lpstr>
      <vt:lpstr>Helvetica Neue Condensed</vt:lpstr>
      <vt:lpstr>Times New Roman</vt:lpstr>
      <vt:lpstr>Verdana</vt:lpstr>
      <vt:lpstr>Office-tema</vt:lpstr>
      <vt:lpstr>Program mandag</vt:lpstr>
      <vt:lpstr>PowerPoint Presentation</vt:lpstr>
      <vt:lpstr>Hilse-på</vt:lpstr>
      <vt:lpstr>Hilsen fra rektor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Organisation</vt:lpstr>
      <vt:lpstr>Digital</vt:lpstr>
      <vt:lpstr>PowerPoint Presentation</vt:lpstr>
      <vt:lpstr>Datamatiker ”organisationen”</vt:lpstr>
      <vt:lpstr>Datamatikeruddannelsen</vt:lpstr>
      <vt:lpstr>Eksamener på Datamatikeruddannelsen</vt:lpstr>
      <vt:lpstr>Fokus på 1.semester</vt:lpstr>
      <vt:lpstr>Ugeplan på 1. semester</vt:lpstr>
      <vt:lpstr>ECTS </vt:lpstr>
      <vt:lpstr>PowerPoint Presentation</vt:lpstr>
      <vt:lpstr>Rollen som studerende</vt:lpstr>
      <vt:lpstr>Her er nogle ord du godt må glemme</vt:lpstr>
      <vt:lpstr>og her er hvad du kan sige i stedet</vt:lpstr>
      <vt:lpstr>Hvad er forskellen på elev og studerende?</vt:lpstr>
      <vt:lpstr>Studerende er selv ansvarlige for at lære </vt:lpstr>
      <vt:lpstr>Krav om studieaktivitet </vt:lpstr>
      <vt:lpstr>Krav om studieaktivitet </vt:lpstr>
      <vt:lpstr>Hack dit studieliv</vt:lpstr>
      <vt:lpstr>Det er ok at have en dårlig dag</vt:lpstr>
      <vt:lpstr>Men mød op alligevel  - det er bedre at du kommer en time for sent – end ikke</vt:lpstr>
      <vt:lpstr>Men en dårlig dag er bedre for dig her  end derhjemme</vt:lpstr>
      <vt:lpstr>Repetition: Det er bedre at gøre det hver dag end en gang om ugen eller før eksamen</vt:lpstr>
      <vt:lpstr>Vi lærer når vi sover Jo flere gange du sover på det jo bedre</vt:lpstr>
      <vt:lpstr>Repetitioner Læs - forberede Undervisning Øvelser Projekter Eksamen - hver gang sidder det lidt mere fast Det er vigtigt for at klare næste semester at viden sætter sig fast</vt:lpstr>
      <vt:lpstr>Ha’ det rart Vi husker bedst gode oplevelser</vt:lpstr>
      <vt:lpstr>Nytårsfortsæt  Fortæl de andre om dit nytårsfortsæt - lykkedes det?</vt:lpstr>
      <vt:lpstr>Vaner  Motivation holder 14 dage  Vaner får dig i mål</vt:lpstr>
      <vt:lpstr>- gode søvnvaner  . gode studievaner</vt:lpstr>
      <vt:lpstr>Husk: I er ikke alene!</vt:lpstr>
      <vt:lpstr>PowerPoint Presentation</vt:lpstr>
      <vt:lpstr>Hvad så med AI?</vt:lpstr>
      <vt:lpstr>Hvad så med AI?</vt:lpstr>
      <vt:lpstr>Fra studieordningen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Cay Holmegaard Larsen</dc:creator>
  <cp:lastModifiedBy>Jakob Kofoed Janot</cp:lastModifiedBy>
  <cp:revision>19</cp:revision>
  <dcterms:created xsi:type="dcterms:W3CDTF">2025-08-08T07:51:33Z</dcterms:created>
  <dcterms:modified xsi:type="dcterms:W3CDTF">2025-08-14T13:20:54Z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2025-08-08T07:53:29Z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9aafd452-b819-40a3-a400-f94ff33b0125</vt:lpwstr>
  </property>
  <property fmtid="{D5CDD505-2E9C-101B-9397-08002B2CF9AE}" pid="7" name="MSIP_Label_defa4170-0d19-0005-0004-bc88714345d2_ActionId">
    <vt:lpwstr>ac377317-35b5-4992-b53d-36b31d3d249a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  <property fmtid="{D5CDD505-2E9C-101B-9397-08002B2CF9AE}" pid="10" name="ContentTypeId">
    <vt:lpwstr>0x010100E6B379A91F572D48A135D73778E27123</vt:lpwstr>
  </property>
</Properties>
</file>